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embeddedFontLst>
    <p:embeddedFont>
      <p:font typeface="#9Slide05 Phobia" panose="02000506000000020003" pitchFamily="2" charset="77"/>
      <p:regular r:id="rId33"/>
    </p:embeddedFont>
    <p:embeddedFont>
      <p:font typeface="#9Slide07 SVNBeachwood Sans" pitchFamily="2" charset="0"/>
      <p:bold r:id="rId34"/>
    </p:embeddedFont>
    <p:embeddedFont>
      <p:font typeface="iCiel Pony" panose="02000000000000000000" pitchFamily="2" charset="77"/>
      <p:regular r:id="rId35"/>
    </p:embeddedFont>
    <p:embeddedFont>
      <p:font typeface="LNTH-LuoLuoNotangYuanTi 1" pitchFamily="2" charset="-128"/>
      <p:regular r:id="rId36"/>
    </p:embeddedFont>
    <p:embeddedFont>
      <p:font typeface="SVN-ARCO Typography" panose="020B0603050302020204" pitchFamily="34" charset="2"/>
      <p:regular r:id="rId37"/>
    </p:embeddedFont>
    <p:embeddedFont>
      <p:font typeface="SVN-Hole Hearted" panose="020B0A06020104020203" pitchFamily="34" charset="0"/>
      <p:regular r:id="rId38"/>
    </p:embeddedFont>
    <p:embeddedFont>
      <p:font typeface="SVN-Shintia Script" panose="02000804000000020003" pitchFamily="2" charset="0"/>
      <p:regular r:id="rId39"/>
    </p:embeddedFont>
    <p:embeddedFont>
      <p:font typeface="UTM Edwardian" panose="02040603050506020204" pitchFamily="18" charset="0"/>
      <p:bold r:id="rId40"/>
    </p:embeddedFont>
    <p:embeddedFont>
      <p:font typeface="UTM Mother" panose="02040603050506020204" pitchFamily="18"/>
      <p:regular r:id="rId41"/>
    </p:embeddedFont>
    <p:embeddedFont>
      <p:font typeface="UVN Banh Mi" pitchFamily="2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6699"/>
    <a:srgbClr val="C7E9FC"/>
    <a:srgbClr val="FFFFFF"/>
    <a:srgbClr val="1AC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4B789A-DC6B-4D00-8366-376C4FAC81C9}" v="1131" dt="2023-12-01T07:05:54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76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9B52B13-18DC-E863-B7D4-BE4ACF1FC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467BEF4-DBC4-1706-B675-F12A8454A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46419A5-9E44-3C01-FDD8-D8D19D7B2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183C-F4B2-4837-BE4D-49DFF0416092}" type="datetimeFigureOut">
              <a:rPr lang="en-US" smtClean="0"/>
              <a:t>1/20/24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FE8A256-0B07-1F1A-7FE5-69A836CD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DD8246C-E247-3CBA-AEF4-EED20DC48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E815-0EA9-4A9D-B3FD-E0ED920B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3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424789-3E95-9BBF-B571-784E3AA0B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E7CA14B-BFFC-CD61-C849-694A00EC0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5AFD86E-8556-1861-DAA2-5462ABFD8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183C-F4B2-4837-BE4D-49DFF0416092}" type="datetimeFigureOut">
              <a:rPr lang="en-US" smtClean="0"/>
              <a:t>1/20/24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F8F0FC7-9847-A23E-0408-43E8BBA51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A562CA1-964A-371D-B207-8C725184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E815-0EA9-4A9D-B3FD-E0ED920B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8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3F54014-794A-8463-3489-36E52857D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DC49265-6939-B8BD-F28D-663C2E7A4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934CD50-B5F3-5791-1CF6-60CA63EF5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183C-F4B2-4837-BE4D-49DFF0416092}" type="datetimeFigureOut">
              <a:rPr lang="en-US" smtClean="0"/>
              <a:t>1/20/24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93F9F30-1E95-D935-3479-27E9D65D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14C062-B2AE-5BF8-EABB-4DC4BA59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E815-0EA9-4A9D-B3FD-E0ED920B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9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BEEFD7D-02E9-E795-F7BF-3F01D599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D7692DD-2D14-D562-A326-AB1C1EBB5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DC84A33-2021-2CB7-A386-7864B0D9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183C-F4B2-4837-BE4D-49DFF0416092}" type="datetimeFigureOut">
              <a:rPr lang="en-US" smtClean="0"/>
              <a:t>1/20/24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E9EF100-5213-5F94-ED1A-079443118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D19A271-8700-39C8-A6C8-8620E59C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E815-0EA9-4A9D-B3FD-E0ED920B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5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C524DCD-E36D-8DA7-B74B-D4C90F7E2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604DAA5-1032-749F-527B-AE667A7BD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AB2605-0E94-501B-D6EC-8D012AF24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183C-F4B2-4837-BE4D-49DFF0416092}" type="datetimeFigureOut">
              <a:rPr lang="en-US" smtClean="0"/>
              <a:t>1/20/24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C24CED-8C03-B50A-3156-342BA0A6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DBB9045-CBE0-56F2-B4CB-136FAC8C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E815-0EA9-4A9D-B3FD-E0ED920B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6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7ADB3DA-63F3-1C2C-9678-A0E59F9B6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F840CE1-B402-A66E-FEE7-A526981F8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570B5A9-3185-90F9-FFB8-F969F40E8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04B223F-F6BF-F593-5DB7-84770CA50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183C-F4B2-4837-BE4D-49DFF0416092}" type="datetimeFigureOut">
              <a:rPr lang="en-US" smtClean="0"/>
              <a:t>1/20/24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F41880E-0C93-14FA-955F-15FF0B35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45F5AA-AB2B-388B-8D36-3B47A267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E815-0EA9-4A9D-B3FD-E0ED920B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7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5211F89-5BAA-57BA-9F58-05D54ACC4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5AB2FF5-649D-7B86-91DE-AAF3673B7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F845548-7E9C-705D-3E56-BBD6C060D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7E851FEF-E56C-1B03-B53B-7B50F4E3C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D5AA8B8-B693-E24D-63D6-415E78D46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3A76135-F617-842B-0489-AB9E423A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183C-F4B2-4837-BE4D-49DFF0416092}" type="datetimeFigureOut">
              <a:rPr lang="en-US" smtClean="0"/>
              <a:t>1/20/24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DAC3C29-F970-600E-092C-DCF7E23FE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1892426-01FB-23B8-CACE-CA86E432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E815-0EA9-4A9D-B3FD-E0ED920B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1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995DEE5-F99F-AFFB-1953-E7669B81A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568CEEF-A5A4-F141-F780-73BA937DE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183C-F4B2-4837-BE4D-49DFF0416092}" type="datetimeFigureOut">
              <a:rPr lang="en-US" smtClean="0"/>
              <a:t>1/20/24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9039C45-BE9B-2862-E293-C720DF870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5DEDE4C-4893-F9C3-ED7E-876952F2F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E815-0EA9-4A9D-B3FD-E0ED920B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8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E2C457CB-59EA-165E-A9BB-389308CAD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183C-F4B2-4837-BE4D-49DFF0416092}" type="datetimeFigureOut">
              <a:rPr lang="en-US" smtClean="0"/>
              <a:t>1/20/24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DDC29FF-7166-D68D-6572-886B92BB9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B9EF9C3-799D-FA50-004B-78CB0D54B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E815-0EA9-4A9D-B3FD-E0ED920B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4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757CE2-BB4D-ABCA-2DE4-BDF6E916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90140ED-7477-A997-6600-2F5874B98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DFB5090-5EAD-B078-A9E4-79991FBF9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066FCDB-A0A1-1A07-4E80-8827797E2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183C-F4B2-4837-BE4D-49DFF0416092}" type="datetimeFigureOut">
              <a:rPr lang="en-US" smtClean="0"/>
              <a:t>1/20/24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F52E1AF-1BFB-AA3C-F7E7-2E384342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0715BB0-5B34-B3B4-C8DC-56C73EE1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E815-0EA9-4A9D-B3FD-E0ED920B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013A291-49DB-4C8D-5180-6EAABF68C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96C4751-C1EA-C44B-01B0-757CA15AE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4FEFA52-885E-26ED-FDE6-29F1EE623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333140E-AD33-D9D9-B380-DCF470B4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183C-F4B2-4837-BE4D-49DFF0416092}" type="datetimeFigureOut">
              <a:rPr lang="en-US" smtClean="0"/>
              <a:t>1/20/24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B2E84C7-22B0-9AF0-8A71-360D622C6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65F4576-7711-177C-CB80-3E357BCEF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E815-0EA9-4A9D-B3FD-E0ED920B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3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517E4EEB-722D-FE7A-A867-BEF927609071}"/>
              </a:ext>
            </a:extLst>
          </p:cNvPr>
          <p:cNvSpPr txBox="1"/>
          <p:nvPr userDrawn="1"/>
        </p:nvSpPr>
        <p:spPr>
          <a:xfrm>
            <a:off x="0" y="-1543110"/>
            <a:ext cx="12192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000">
                <a:solidFill>
                  <a:srgbClr val="C3C3C3"/>
                </a:solidFill>
              </a:rPr>
              <a:t>www.9slide.vn</a:t>
            </a:r>
            <a:endParaRPr lang="en-VN" sz="2000">
              <a:solidFill>
                <a:srgbClr val="C3C3C3"/>
              </a:solidFill>
            </a:endParaRP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3300604-CF84-9793-3670-47FBEBFC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9A1B337-CD65-C575-1B69-6FDD9263C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F6930E8-4DCE-A6CF-2DB8-6B67BD9F9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D183C-F4B2-4837-BE4D-49DFF0416092}" type="datetimeFigureOut">
              <a:rPr lang="en-US" smtClean="0"/>
              <a:t>1/20/24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EAB98E8-FB6F-E02B-EBA2-974168846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E33944D-BC93-2108-A280-DBFF76190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DE815-0EA9-4A9D-B3FD-E0ED920B34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73" descr="Logo&#10;&#10;Description automatically generated">
            <a:extLst>
              <a:ext uri="{FF2B5EF4-FFF2-40B4-BE49-F238E27FC236}">
                <a16:creationId xmlns:a16="http://schemas.microsoft.com/office/drawing/2014/main" id="{48686A3C-6DC9-86AF-13FF-FC7DD70C305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596849" y="-199124"/>
            <a:ext cx="1596849" cy="159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8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audio" Target="../media/audio2.wav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audio" Target="../media/audio2.wav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audio" Target="../media/audio2.wav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audio" Target="../media/audio2.wav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thiết kế đồ họa, phim hoạt hình, Đồ họa&#10;&#10;Mô tả được tạo tự động">
            <a:extLst>
              <a:ext uri="{FF2B5EF4-FFF2-40B4-BE49-F238E27FC236}">
                <a16:creationId xmlns:a16="http://schemas.microsoft.com/office/drawing/2014/main" id="{A2FFD97F-D055-E373-87E6-CFDFF648EF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6" t="16735" r="27608" b="14546"/>
          <a:stretch/>
        </p:blipFill>
        <p:spPr>
          <a:xfrm>
            <a:off x="-2" y="0"/>
            <a:ext cx="12206468" cy="6858000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5186F2B-F083-287A-79D4-978C2A6BE3A1}"/>
              </a:ext>
            </a:extLst>
          </p:cNvPr>
          <p:cNvSpPr/>
          <p:nvPr/>
        </p:nvSpPr>
        <p:spPr>
          <a:xfrm>
            <a:off x="6440952" y="291549"/>
            <a:ext cx="5764694" cy="3511826"/>
          </a:xfrm>
          <a:prstGeom prst="rect">
            <a:avLst/>
          </a:prstGeom>
          <a:solidFill>
            <a:srgbClr val="1ACF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073D2680-DDE3-620B-EF53-D8E6519C0DAF}"/>
              </a:ext>
            </a:extLst>
          </p:cNvPr>
          <p:cNvGrpSpPr/>
          <p:nvPr/>
        </p:nvGrpSpPr>
        <p:grpSpPr>
          <a:xfrm>
            <a:off x="6507890" y="909394"/>
            <a:ext cx="3785829" cy="990669"/>
            <a:chOff x="1067257" y="1686031"/>
            <a:chExt cx="16855915" cy="990669"/>
          </a:xfrm>
        </p:grpSpPr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BD4863E0-0A83-4FCA-82E2-B47CB1C44464}"/>
                </a:ext>
              </a:extLst>
            </p:cNvPr>
            <p:cNvSpPr txBox="1"/>
            <p:nvPr/>
          </p:nvSpPr>
          <p:spPr>
            <a:xfrm>
              <a:off x="1067258" y="1696560"/>
              <a:ext cx="16855914" cy="980140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600" normalizeH="0" baseline="0" noProof="0">
                  <a:ln w="200025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CHỦ ĐỀ:</a:t>
              </a:r>
              <a:endParaRPr kumimoji="0" lang="en-US" sz="6000" b="1" i="0" u="none" strike="noStrike" kern="1200" cap="none" spc="600" normalizeH="0" baseline="0" noProof="0" dirty="0">
                <a:ln w="2000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A60332AF-9747-953B-5DCF-A385211A4D72}"/>
                </a:ext>
              </a:extLst>
            </p:cNvPr>
            <p:cNvSpPr txBox="1"/>
            <p:nvPr/>
          </p:nvSpPr>
          <p:spPr>
            <a:xfrm>
              <a:off x="1067257" y="1686031"/>
              <a:ext cx="16855913" cy="980140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60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CHỦ ĐỀ:</a:t>
              </a:r>
              <a:endParaRPr kumimoji="0" lang="en-US" sz="6000" b="1" i="0" u="none" strike="noStrike" kern="1200" cap="none" spc="600" normalizeH="0" baseline="0" noProof="0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grpSp>
        <p:nvGrpSpPr>
          <p:cNvPr id="19" name="Group 6">
            <a:extLst>
              <a:ext uri="{FF2B5EF4-FFF2-40B4-BE49-F238E27FC236}">
                <a16:creationId xmlns:a16="http://schemas.microsoft.com/office/drawing/2014/main" id="{4A645845-6188-21C1-47FC-579040769AB8}"/>
              </a:ext>
            </a:extLst>
          </p:cNvPr>
          <p:cNvGrpSpPr/>
          <p:nvPr/>
        </p:nvGrpSpPr>
        <p:grpSpPr>
          <a:xfrm>
            <a:off x="4463837" y="1404729"/>
            <a:ext cx="7873936" cy="3011227"/>
            <a:chOff x="-158339" y="6585062"/>
            <a:chExt cx="21873029" cy="8142697"/>
          </a:xfrm>
        </p:grpSpPr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98A4D985-A137-15A0-FFA7-3000713C1CFB}"/>
                </a:ext>
              </a:extLst>
            </p:cNvPr>
            <p:cNvSpPr txBox="1"/>
            <p:nvPr/>
          </p:nvSpPr>
          <p:spPr>
            <a:xfrm>
              <a:off x="-158339" y="6585062"/>
              <a:ext cx="21873029" cy="8142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1200" cap="none" spc="0" normalizeH="0" baseline="0" noProof="0">
                  <a:ln w="276225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CÁC PHÉP TÍNH </a:t>
              </a:r>
              <a:endParaRPr kumimoji="0" lang="en-US" sz="7200" b="1" i="0" u="none" strike="noStrike" kern="1200" cap="none" spc="0" normalizeH="0" baseline="0" noProof="0">
                <a:ln w="2762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Pony" panose="02000000000000000000" pitchFamily="2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1200" cap="none" spc="0" normalizeH="0" baseline="0" noProof="0">
                  <a:ln w="276225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VỚI SỐ TỰ NHIÊN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762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Pony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87AF42F2-AA44-5C80-19BE-9166F9CBA25A}"/>
                </a:ext>
              </a:extLst>
            </p:cNvPr>
            <p:cNvSpPr txBox="1"/>
            <p:nvPr/>
          </p:nvSpPr>
          <p:spPr>
            <a:xfrm>
              <a:off x="-158339" y="6585835"/>
              <a:ext cx="21873029" cy="5438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C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Á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C 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P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H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É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P 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T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Í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N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V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Ớ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I 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S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Ố 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T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Ự 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N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H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I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Ê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N</a:t>
              </a:r>
              <a:r>
                <a:rPr kumimoji="0" lang="en-US" sz="72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 </a:t>
              </a:r>
              <a:endParaRPr kumimoji="0" lang="en-US" sz="7200" b="1" i="0" u="none" strike="noStrike" kern="1200" cap="none" spc="0" normalizeH="0" baseline="0" noProof="0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Pony" panose="0200000000000000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46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6" presetClass="emph" presetSubtype="0" fill="hold" nodeType="after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7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1000" y="10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7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1000" y="10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53CE4F94-5A36-9B2A-270F-C03AF62C1D4D}"/>
              </a:ext>
            </a:extLst>
          </p:cNvPr>
          <p:cNvSpPr/>
          <p:nvPr/>
        </p:nvSpPr>
        <p:spPr>
          <a:xfrm>
            <a:off x="337930" y="211277"/>
            <a:ext cx="11516139" cy="6435446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C15B8FF-5756-CF24-1404-BBE430397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651" y="368567"/>
            <a:ext cx="726179" cy="913543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8179E12-93AC-019A-202E-E550DAED42E1}"/>
              </a:ext>
            </a:extLst>
          </p:cNvPr>
          <p:cNvSpPr txBox="1"/>
          <p:nvPr/>
        </p:nvSpPr>
        <p:spPr>
          <a:xfrm>
            <a:off x="1867475" y="507457"/>
            <a:ext cx="92281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Tại sao ngay từ đầu lại ước lượng được thương của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>
                <a:latin typeface="Calibri" panose="020F0502020204030204" pitchFamily="34" charset="0"/>
                <a:cs typeface="Calibri" panose="020F0502020204030204" pitchFamily="34" charset="0"/>
              </a:rPr>
              <a:t>phép chia này là 3?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753F66B-3BAF-E667-50BD-B9E47C85D118}"/>
              </a:ext>
            </a:extLst>
          </p:cNvPr>
          <p:cNvSpPr txBox="1"/>
          <p:nvPr/>
        </p:nvSpPr>
        <p:spPr>
          <a:xfrm>
            <a:off x="2154051" y="1829095"/>
            <a:ext cx="86822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Để ước lượng thương, ta có thể làm tròn số bị chia và số chia để có số tròn chục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EE232658-21C2-66BB-8B95-5EA98C24B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523" y="1781220"/>
            <a:ext cx="588529" cy="578417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DB64148A-4D98-1F0D-647C-35DEBAC0EF9D}"/>
              </a:ext>
            </a:extLst>
          </p:cNvPr>
          <p:cNvSpPr/>
          <p:nvPr/>
        </p:nvSpPr>
        <p:spPr>
          <a:xfrm>
            <a:off x="3302759" y="3244314"/>
            <a:ext cx="8147514" cy="70788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AACCCEB-A0B0-A503-59F1-2D1E64E7066A}"/>
              </a:ext>
            </a:extLst>
          </p:cNvPr>
          <p:cNvSpPr txBox="1"/>
          <p:nvPr/>
        </p:nvSpPr>
        <p:spPr>
          <a:xfrm>
            <a:off x="3302759" y="3275091"/>
            <a:ext cx="8147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phép chia 273 : 90.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67">
            <a:extLst>
              <a:ext uri="{FF2B5EF4-FFF2-40B4-BE49-F238E27FC236}">
                <a16:creationId xmlns:a16="http://schemas.microsoft.com/office/drawing/2014/main" id="{42046F8E-0A96-0FD4-2A05-AAE161525F07}"/>
              </a:ext>
            </a:extLst>
          </p:cNvPr>
          <p:cNvSpPr txBox="1"/>
          <p:nvPr/>
        </p:nvSpPr>
        <p:spPr>
          <a:xfrm>
            <a:off x="-521912" y="3720475"/>
            <a:ext cx="4923947" cy="95155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ln w="9525">
                  <a:noFill/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LNTH-LuoLuoNotangYuanTi 1" pitchFamily="2" charset="-128"/>
                <a:cs typeface="LNTH-LuoLuoNotangYuanTi 1" pitchFamily="2" charset="-128"/>
              </a:rPr>
              <a:t>VÍ DỤ 1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iCiel Pony" panose="02000000000000000000" pitchFamily="2" charset="0"/>
              <a:ea typeface="LNTH-LuoLuoNotangYuanTi 1" pitchFamily="2" charset="-128"/>
              <a:cs typeface="LNTH-LuoLuoNotangYuanTi 1" pitchFamily="2" charset="-128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C65F959-520E-E26E-B670-7874EAE58874}"/>
              </a:ext>
            </a:extLst>
          </p:cNvPr>
          <p:cNvSpPr txBox="1"/>
          <p:nvPr/>
        </p:nvSpPr>
        <p:spPr>
          <a:xfrm>
            <a:off x="2022242" y="4180545"/>
            <a:ext cx="8147514" cy="2042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Làm tròn 273 đến hàng chục thì được 270.</a:t>
            </a:r>
          </a:p>
          <a:p>
            <a:pPr algn="ctr">
              <a:lnSpc>
                <a:spcPct val="120000"/>
              </a:lnSpc>
            </a:pPr>
            <a:r>
              <a:rPr lang="vi-VN" sz="3600" i="1">
                <a:latin typeface="Calibri" panose="020F0502020204030204" pitchFamily="34" charset="0"/>
                <a:cs typeface="Calibri" panose="020F0502020204030204" pitchFamily="34" charset="0"/>
              </a:rPr>
              <a:t>270</a:t>
            </a:r>
            <a:r>
              <a:rPr lang="en-US" sz="3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i="1">
                <a:latin typeface="Calibri" panose="020F0502020204030204" pitchFamily="34" charset="0"/>
                <a:cs typeface="Calibri" panose="020F0502020204030204" pitchFamily="34" charset="0"/>
              </a:rPr>
              <a:t>: 90</a:t>
            </a:r>
            <a:r>
              <a:rPr lang="en-US" sz="3600" i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vi-VN" sz="3600" i="1"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en-US" sz="3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i="1">
                <a:latin typeface="Calibri" panose="020F0502020204030204" pitchFamily="34" charset="0"/>
                <a:cs typeface="Calibri" panose="020F0502020204030204" pitchFamily="34" charset="0"/>
              </a:rPr>
              <a:t>: 9 = 3</a:t>
            </a:r>
          </a:p>
          <a:p>
            <a:pPr algn="ctr">
              <a:lnSpc>
                <a:spcPct val="120000"/>
              </a:lnSpc>
            </a:pPr>
            <a:r>
              <a:rPr lang="vi-VN" sz="3600" b="1" i="1">
                <a:latin typeface="Calibri" panose="020F0502020204030204" pitchFamily="34" charset="0"/>
                <a:cs typeface="Calibri" panose="020F0502020204030204" pitchFamily="34" charset="0"/>
              </a:rPr>
              <a:t>Vậy thương của phép chia 273 : 90 là 3.</a:t>
            </a:r>
            <a:endParaRPr lang="en-US" sz="3600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43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/>
      <p:bldP spid="20" grpId="0" animBg="1"/>
      <p:bldP spid="21" grpId="0"/>
      <p:bldP spid="2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53CE4F94-5A36-9B2A-270F-C03AF62C1D4D}"/>
              </a:ext>
            </a:extLst>
          </p:cNvPr>
          <p:cNvSpPr/>
          <p:nvPr/>
        </p:nvSpPr>
        <p:spPr>
          <a:xfrm>
            <a:off x="337930" y="211277"/>
            <a:ext cx="11516139" cy="6435446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DB64148A-4D98-1F0D-647C-35DEBAC0EF9D}"/>
              </a:ext>
            </a:extLst>
          </p:cNvPr>
          <p:cNvSpPr/>
          <p:nvPr/>
        </p:nvSpPr>
        <p:spPr>
          <a:xfrm>
            <a:off x="3302758" y="465877"/>
            <a:ext cx="8147514" cy="70788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AACCCEB-A0B0-A503-59F1-2D1E64E7066A}"/>
              </a:ext>
            </a:extLst>
          </p:cNvPr>
          <p:cNvSpPr txBox="1"/>
          <p:nvPr/>
        </p:nvSpPr>
        <p:spPr>
          <a:xfrm>
            <a:off x="3302758" y="496654"/>
            <a:ext cx="8147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phép chia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98</a:t>
            </a:r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67">
            <a:extLst>
              <a:ext uri="{FF2B5EF4-FFF2-40B4-BE49-F238E27FC236}">
                <a16:creationId xmlns:a16="http://schemas.microsoft.com/office/drawing/2014/main" id="{42046F8E-0A96-0FD4-2A05-AAE161525F07}"/>
              </a:ext>
            </a:extLst>
          </p:cNvPr>
          <p:cNvSpPr txBox="1"/>
          <p:nvPr/>
        </p:nvSpPr>
        <p:spPr>
          <a:xfrm>
            <a:off x="-1" y="907982"/>
            <a:ext cx="3715488" cy="95155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ln w="9525">
                  <a:noFill/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LNTH-LuoLuoNotangYuanTi 1" pitchFamily="2" charset="-128"/>
                <a:cs typeface="LNTH-LuoLuoNotangYuanTi 1" pitchFamily="2" charset="-128"/>
              </a:rPr>
              <a:t>VÍ DỤ 2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iCiel Pony" panose="02000000000000000000" pitchFamily="2" charset="0"/>
              <a:ea typeface="LNTH-LuoLuoNotangYuanTi 1" pitchFamily="2" charset="-128"/>
              <a:cs typeface="LNTH-LuoLuoNotangYuanTi 1" pitchFamily="2" charset="-128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BB7EC70-4363-F6BE-02D1-35BBD9C0AB5A}"/>
              </a:ext>
            </a:extLst>
          </p:cNvPr>
          <p:cNvSpPr txBox="1"/>
          <p:nvPr/>
        </p:nvSpPr>
        <p:spPr>
          <a:xfrm>
            <a:off x="1091820" y="1615868"/>
            <a:ext cx="102221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Làm tròn các số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98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đến hàng chục thì được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E0F30625-ABD5-E1BC-49D5-6C0BDD8AC8D8}"/>
              </a:ext>
            </a:extLst>
          </p:cNvPr>
          <p:cNvSpPr txBox="1"/>
          <p:nvPr/>
        </p:nvSpPr>
        <p:spPr>
          <a:xfrm>
            <a:off x="2756848" y="2320885"/>
            <a:ext cx="6892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/>
              <a:t>100 : 20 = 5 </a:t>
            </a:r>
            <a:r>
              <a:rPr lang="en-US" sz="3200"/>
              <a:t>(</a:t>
            </a:r>
            <a:r>
              <a:rPr lang="en-US" sz="3200" i="1"/>
              <a:t>nhẩm: 10 chục : 2 chục = 5</a:t>
            </a:r>
            <a:r>
              <a:rPr lang="en-US" sz="3200"/>
              <a:t>)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44428734-971F-C9D7-9C1E-B2F3C8FDCACB}"/>
              </a:ext>
            </a:extLst>
          </p:cNvPr>
          <p:cNvSpPr/>
          <p:nvPr/>
        </p:nvSpPr>
        <p:spPr>
          <a:xfrm>
            <a:off x="1692321" y="3093513"/>
            <a:ext cx="8625386" cy="25457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EDD3DA8-C86C-4D11-E1F6-B857C93B63D5}"/>
              </a:ext>
            </a:extLst>
          </p:cNvPr>
          <p:cNvSpPr txBox="1"/>
          <p:nvPr/>
        </p:nvSpPr>
        <p:spPr>
          <a:xfrm>
            <a:off x="2259026" y="3299729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5: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24 × 5 = 120, 120 &gt; 98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5 không là thương.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52B9D90C-799B-4BC4-AD9B-2345FC3C6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818" y="3259921"/>
            <a:ext cx="588529" cy="578417"/>
          </a:xfrm>
          <a:prstGeom prst="rect">
            <a:avLst/>
          </a:prstGeom>
        </p:spPr>
      </p:pic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C9F49C7C-5306-308A-7477-10412DA761FC}"/>
              </a:ext>
            </a:extLst>
          </p:cNvPr>
          <p:cNvSpPr txBox="1"/>
          <p:nvPr/>
        </p:nvSpPr>
        <p:spPr>
          <a:xfrm>
            <a:off x="2036112" y="4410283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24 × 4 = 96, 96 &lt; 98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96 gần bằng 98.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6">
            <a:extLst>
              <a:ext uri="{FF2B5EF4-FFF2-40B4-BE49-F238E27FC236}">
                <a16:creationId xmlns:a16="http://schemas.microsoft.com/office/drawing/2014/main" id="{EDD56133-4291-D0DF-8572-141AD5EC1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095" y="4370475"/>
            <a:ext cx="588529" cy="578417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B3213E5C-4B40-321D-471A-E84C218C40CB}"/>
              </a:ext>
            </a:extLst>
          </p:cNvPr>
          <p:cNvSpPr txBox="1"/>
          <p:nvPr/>
        </p:nvSpPr>
        <p:spPr>
          <a:xfrm>
            <a:off x="2641534" y="5816897"/>
            <a:ext cx="7959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Vậy thương của phép chia 98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: 24 là 4.</a:t>
            </a:r>
            <a:endParaRPr lang="vi-VN" sz="36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Mũi tên: Phải 31">
            <a:extLst>
              <a:ext uri="{FF2B5EF4-FFF2-40B4-BE49-F238E27FC236}">
                <a16:creationId xmlns:a16="http://schemas.microsoft.com/office/drawing/2014/main" id="{631E76C6-2378-524C-A29F-BC72B369EE2A}"/>
              </a:ext>
            </a:extLst>
          </p:cNvPr>
          <p:cNvSpPr/>
          <p:nvPr/>
        </p:nvSpPr>
        <p:spPr>
          <a:xfrm>
            <a:off x="1874293" y="5864940"/>
            <a:ext cx="679847" cy="548174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3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15" grpId="0"/>
      <p:bldP spid="17" grpId="0"/>
      <p:bldP spid="18" grpId="0" animBg="1"/>
      <p:bldP spid="23" grpId="0"/>
      <p:bldP spid="29" grpId="0"/>
      <p:bldP spid="31" grpId="0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53CE4F94-5A36-9B2A-270F-C03AF62C1D4D}"/>
              </a:ext>
            </a:extLst>
          </p:cNvPr>
          <p:cNvSpPr/>
          <p:nvPr/>
        </p:nvSpPr>
        <p:spPr>
          <a:xfrm>
            <a:off x="337930" y="211277"/>
            <a:ext cx="11516139" cy="6435446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DB64148A-4D98-1F0D-647C-35DEBAC0EF9D}"/>
              </a:ext>
            </a:extLst>
          </p:cNvPr>
          <p:cNvSpPr/>
          <p:nvPr/>
        </p:nvSpPr>
        <p:spPr>
          <a:xfrm>
            <a:off x="3302758" y="465877"/>
            <a:ext cx="8147514" cy="70788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AACCCEB-A0B0-A503-59F1-2D1E64E7066A}"/>
              </a:ext>
            </a:extLst>
          </p:cNvPr>
          <p:cNvSpPr txBox="1"/>
          <p:nvPr/>
        </p:nvSpPr>
        <p:spPr>
          <a:xfrm>
            <a:off x="3302758" y="496654"/>
            <a:ext cx="8147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phép chia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144</a:t>
            </a:r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67">
            <a:extLst>
              <a:ext uri="{FF2B5EF4-FFF2-40B4-BE49-F238E27FC236}">
                <a16:creationId xmlns:a16="http://schemas.microsoft.com/office/drawing/2014/main" id="{42046F8E-0A96-0FD4-2A05-AAE161525F07}"/>
              </a:ext>
            </a:extLst>
          </p:cNvPr>
          <p:cNvSpPr txBox="1"/>
          <p:nvPr/>
        </p:nvSpPr>
        <p:spPr>
          <a:xfrm>
            <a:off x="-1" y="907982"/>
            <a:ext cx="3715488" cy="95155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ln w="9525">
                  <a:noFill/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LNTH-LuoLuoNotangYuanTi 1" pitchFamily="2" charset="-128"/>
                <a:cs typeface="LNTH-LuoLuoNotangYuanTi 1" pitchFamily="2" charset="-128"/>
              </a:rPr>
              <a:t>VÍ DỤ 3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iCiel Pony" panose="02000000000000000000" pitchFamily="2" charset="0"/>
              <a:ea typeface="LNTH-LuoLuoNotangYuanTi 1" pitchFamily="2" charset="-128"/>
              <a:cs typeface="LNTH-LuoLuoNotangYuanTi 1" pitchFamily="2" charset="-128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BB7EC70-4363-F6BE-02D1-35BBD9C0AB5A}"/>
              </a:ext>
            </a:extLst>
          </p:cNvPr>
          <p:cNvSpPr txBox="1"/>
          <p:nvPr/>
        </p:nvSpPr>
        <p:spPr>
          <a:xfrm>
            <a:off x="987187" y="1519429"/>
            <a:ext cx="10590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Làm tròn các số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144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đến hàng chục thì được </a:t>
            </a:r>
            <a:r>
              <a:rPr lang="en-US" sz="3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</a:t>
            </a:r>
            <a:endParaRPr lang="en-US" sz="3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E0F30625-ABD5-E1BC-49D5-6C0BDD8AC8D8}"/>
              </a:ext>
            </a:extLst>
          </p:cNvPr>
          <p:cNvSpPr txBox="1"/>
          <p:nvPr/>
        </p:nvSpPr>
        <p:spPr>
          <a:xfrm>
            <a:off x="2649940" y="2319234"/>
            <a:ext cx="6892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</a:t>
            </a:r>
            <a:r>
              <a:rPr lang="en-US" sz="3200" b="1"/>
              <a:t> : </a:t>
            </a:r>
            <a:r>
              <a:rPr lang="en-US" sz="3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</a:t>
            </a:r>
            <a:r>
              <a:rPr lang="en-US" sz="3200" b="1"/>
              <a:t> = </a:t>
            </a:r>
            <a:r>
              <a:rPr lang="en-US" sz="3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</a:t>
            </a:r>
            <a:r>
              <a:rPr lang="en-US" sz="3200" b="1"/>
              <a:t> </a:t>
            </a:r>
            <a:r>
              <a:rPr lang="en-US" sz="3200"/>
              <a:t>(</a:t>
            </a:r>
            <a:r>
              <a:rPr lang="en-US" sz="3200" i="1"/>
              <a:t>dư </a:t>
            </a:r>
            <a:r>
              <a:rPr lang="en-US" sz="3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</a:t>
            </a:r>
            <a:r>
              <a:rPr lang="en-US" sz="3200"/>
              <a:t>)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44428734-971F-C9D7-9C1E-B2F3C8FDCACB}"/>
              </a:ext>
            </a:extLst>
          </p:cNvPr>
          <p:cNvSpPr/>
          <p:nvPr/>
        </p:nvSpPr>
        <p:spPr>
          <a:xfrm>
            <a:off x="1692321" y="3093513"/>
            <a:ext cx="8625386" cy="17929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EDD3DA8-C86C-4D11-E1F6-B857C93B63D5}"/>
              </a:ext>
            </a:extLst>
          </p:cNvPr>
          <p:cNvSpPr txBox="1"/>
          <p:nvPr/>
        </p:nvSpPr>
        <p:spPr>
          <a:xfrm>
            <a:off x="2226239" y="3329069"/>
            <a:ext cx="7937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 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× </a:t>
            </a:r>
            <a:r>
              <a:rPr lang="en-US" sz="3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…,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52B9D90C-799B-4BC4-AD9B-2345FC3C6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314" y="3314513"/>
            <a:ext cx="588529" cy="578417"/>
          </a:xfrm>
          <a:prstGeom prst="rect">
            <a:avLst/>
          </a:prstGeom>
        </p:spPr>
      </p:pic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C9F49C7C-5306-308A-7477-10412DA761FC}"/>
              </a:ext>
            </a:extLst>
          </p:cNvPr>
          <p:cNvSpPr txBox="1"/>
          <p:nvPr/>
        </p:nvSpPr>
        <p:spPr>
          <a:xfrm>
            <a:off x="2242789" y="4056322"/>
            <a:ext cx="7937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 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× </a:t>
            </a:r>
            <a:r>
              <a:rPr lang="en-US" sz="3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…,</a:t>
            </a:r>
          </a:p>
        </p:txBody>
      </p:sp>
      <p:pic>
        <p:nvPicPr>
          <p:cNvPr id="30" name="Picture 6">
            <a:extLst>
              <a:ext uri="{FF2B5EF4-FFF2-40B4-BE49-F238E27FC236}">
                <a16:creationId xmlns:a16="http://schemas.microsoft.com/office/drawing/2014/main" id="{EDD56133-4291-D0DF-8572-141AD5EC1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591" y="4059502"/>
            <a:ext cx="588529" cy="578417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B3213E5C-4B40-321D-471A-E84C218C40CB}"/>
              </a:ext>
            </a:extLst>
          </p:cNvPr>
          <p:cNvSpPr txBox="1"/>
          <p:nvPr/>
        </p:nvSpPr>
        <p:spPr>
          <a:xfrm>
            <a:off x="2649940" y="5096451"/>
            <a:ext cx="7959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Vậy thương của phép chia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144 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 là </a:t>
            </a:r>
            <a:r>
              <a:rPr lang="en-US" sz="36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.?.</a:t>
            </a:r>
            <a:endParaRPr lang="vi-VN" sz="36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Mũi tên: Phải 31">
            <a:extLst>
              <a:ext uri="{FF2B5EF4-FFF2-40B4-BE49-F238E27FC236}">
                <a16:creationId xmlns:a16="http://schemas.microsoft.com/office/drawing/2014/main" id="{631E76C6-2378-524C-A29F-BC72B369EE2A}"/>
              </a:ext>
            </a:extLst>
          </p:cNvPr>
          <p:cNvSpPr/>
          <p:nvPr/>
        </p:nvSpPr>
        <p:spPr>
          <a:xfrm>
            <a:off x="1882699" y="5144494"/>
            <a:ext cx="679847" cy="548174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3">
            <a:extLst>
              <a:ext uri="{FF2B5EF4-FFF2-40B4-BE49-F238E27FC236}">
                <a16:creationId xmlns:a16="http://schemas.microsoft.com/office/drawing/2014/main" id="{A53F29A4-8CF5-4D80-239E-76B6D8542F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9341714" y="5771216"/>
            <a:ext cx="975993" cy="101798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68082DB-CCEB-C163-B851-835DE7EB47EC}"/>
              </a:ext>
            </a:extLst>
          </p:cNvPr>
          <p:cNvSpPr txBox="1"/>
          <p:nvPr/>
        </p:nvSpPr>
        <p:spPr>
          <a:xfrm>
            <a:off x="2648340" y="5679567"/>
            <a:ext cx="68937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>
                <a:solidFill>
                  <a:srgbClr val="A800AD"/>
                </a:solidFill>
                <a:latin typeface="UTM Mother" panose="02040603050506020204" pitchFamily="18" charset="0"/>
              </a:rPr>
              <a:t>Thảo luận nhóm 4</a:t>
            </a:r>
          </a:p>
        </p:txBody>
      </p:sp>
      <p:pic>
        <p:nvPicPr>
          <p:cNvPr id="6" name="Picture 34">
            <a:extLst>
              <a:ext uri="{FF2B5EF4-FFF2-40B4-BE49-F238E27FC236}">
                <a16:creationId xmlns:a16="http://schemas.microsoft.com/office/drawing/2014/main" id="{E7067573-A265-0C7C-7ECB-B0A57D44EAB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32447" y="5767353"/>
            <a:ext cx="983568" cy="10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4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15" grpId="0"/>
      <p:bldP spid="17" grpId="0"/>
      <p:bldP spid="18" grpId="0" animBg="1"/>
      <p:bldP spid="23" grpId="0"/>
      <p:bldP spid="29" grpId="0"/>
      <p:bldP spid="31" grpId="0"/>
      <p:bldP spid="3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53CE4F94-5A36-9B2A-270F-C03AF62C1D4D}"/>
              </a:ext>
            </a:extLst>
          </p:cNvPr>
          <p:cNvSpPr/>
          <p:nvPr/>
        </p:nvSpPr>
        <p:spPr>
          <a:xfrm>
            <a:off x="337930" y="211277"/>
            <a:ext cx="11516139" cy="6435446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DB64148A-4D98-1F0D-647C-35DEBAC0EF9D}"/>
              </a:ext>
            </a:extLst>
          </p:cNvPr>
          <p:cNvSpPr/>
          <p:nvPr/>
        </p:nvSpPr>
        <p:spPr>
          <a:xfrm>
            <a:off x="3302758" y="465877"/>
            <a:ext cx="8147514" cy="70788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AACCCEB-A0B0-A503-59F1-2D1E64E7066A}"/>
              </a:ext>
            </a:extLst>
          </p:cNvPr>
          <p:cNvSpPr txBox="1"/>
          <p:nvPr/>
        </p:nvSpPr>
        <p:spPr>
          <a:xfrm>
            <a:off x="3302758" y="496654"/>
            <a:ext cx="8147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phép chia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144 : 35</a:t>
            </a:r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67">
            <a:extLst>
              <a:ext uri="{FF2B5EF4-FFF2-40B4-BE49-F238E27FC236}">
                <a16:creationId xmlns:a16="http://schemas.microsoft.com/office/drawing/2014/main" id="{42046F8E-0A96-0FD4-2A05-AAE161525F07}"/>
              </a:ext>
            </a:extLst>
          </p:cNvPr>
          <p:cNvSpPr txBox="1"/>
          <p:nvPr/>
        </p:nvSpPr>
        <p:spPr>
          <a:xfrm>
            <a:off x="-1" y="907982"/>
            <a:ext cx="3715488" cy="95155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ln w="9525">
                  <a:noFill/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LNTH-LuoLuoNotangYuanTi 1" pitchFamily="2" charset="-128"/>
                <a:cs typeface="LNTH-LuoLuoNotangYuanTi 1" pitchFamily="2" charset="-128"/>
              </a:rPr>
              <a:t>VÍ DỤ 3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iCiel Pony" panose="02000000000000000000" pitchFamily="2" charset="0"/>
              <a:ea typeface="LNTH-LuoLuoNotangYuanTi 1" pitchFamily="2" charset="-128"/>
              <a:cs typeface="LNTH-LuoLuoNotangYuanTi 1" pitchFamily="2" charset="-128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BB7EC70-4363-F6BE-02D1-35BBD9C0AB5A}"/>
              </a:ext>
            </a:extLst>
          </p:cNvPr>
          <p:cNvSpPr txBox="1"/>
          <p:nvPr/>
        </p:nvSpPr>
        <p:spPr>
          <a:xfrm>
            <a:off x="1091819" y="1615868"/>
            <a:ext cx="10495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Làm tròn các số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144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đến hàng chục thì được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E0F30625-ABD5-E1BC-49D5-6C0BDD8AC8D8}"/>
              </a:ext>
            </a:extLst>
          </p:cNvPr>
          <p:cNvSpPr txBox="1"/>
          <p:nvPr/>
        </p:nvSpPr>
        <p:spPr>
          <a:xfrm>
            <a:off x="1344301" y="2350360"/>
            <a:ext cx="9990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/>
              <a:t>140 : 40 = 3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(dư 20) 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(nhẩm: 14 chục : 4 chục = 3, dư 2 chục)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44428734-971F-C9D7-9C1E-B2F3C8FDCACB}"/>
              </a:ext>
            </a:extLst>
          </p:cNvPr>
          <p:cNvSpPr/>
          <p:nvPr/>
        </p:nvSpPr>
        <p:spPr>
          <a:xfrm>
            <a:off x="1692321" y="3093513"/>
            <a:ext cx="8625386" cy="23382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EDD3DA8-C86C-4D11-E1F6-B857C93B63D5}"/>
              </a:ext>
            </a:extLst>
          </p:cNvPr>
          <p:cNvSpPr txBox="1"/>
          <p:nvPr/>
        </p:nvSpPr>
        <p:spPr>
          <a:xfrm>
            <a:off x="2370480" y="3312846"/>
            <a:ext cx="7937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3: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3 = 105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105 &lt; 144.</a:t>
            </a:r>
            <a:endParaRPr lang="en-US" sz="3200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52B9D90C-799B-4BC4-AD9B-2345FC3C6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818" y="3259921"/>
            <a:ext cx="588529" cy="578417"/>
          </a:xfrm>
          <a:prstGeom prst="rect">
            <a:avLst/>
          </a:prstGeom>
        </p:spPr>
      </p:pic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C9F49C7C-5306-308A-7477-10412DA761FC}"/>
              </a:ext>
            </a:extLst>
          </p:cNvPr>
          <p:cNvSpPr txBox="1"/>
          <p:nvPr/>
        </p:nvSpPr>
        <p:spPr>
          <a:xfrm>
            <a:off x="2317767" y="4128704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4: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4 = 140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140 &lt; 144</a:t>
            </a:r>
            <a:endParaRPr 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140 gần bằng 144.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6">
            <a:extLst>
              <a:ext uri="{FF2B5EF4-FFF2-40B4-BE49-F238E27FC236}">
                <a16:creationId xmlns:a16="http://schemas.microsoft.com/office/drawing/2014/main" id="{EDD56133-4291-D0DF-8572-141AD5EC1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818" y="4074124"/>
            <a:ext cx="588529" cy="578417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B3213E5C-4B40-321D-471A-E84C218C40CB}"/>
              </a:ext>
            </a:extLst>
          </p:cNvPr>
          <p:cNvSpPr txBox="1"/>
          <p:nvPr/>
        </p:nvSpPr>
        <p:spPr>
          <a:xfrm>
            <a:off x="2459562" y="5692616"/>
            <a:ext cx="7959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Vậy thương của phép chia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144 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 là 4.</a:t>
            </a:r>
            <a:endParaRPr lang="vi-VN" sz="36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Mũi tên: Phải 31">
            <a:extLst>
              <a:ext uri="{FF2B5EF4-FFF2-40B4-BE49-F238E27FC236}">
                <a16:creationId xmlns:a16="http://schemas.microsoft.com/office/drawing/2014/main" id="{631E76C6-2378-524C-A29F-BC72B369EE2A}"/>
              </a:ext>
            </a:extLst>
          </p:cNvPr>
          <p:cNvSpPr/>
          <p:nvPr/>
        </p:nvSpPr>
        <p:spPr>
          <a:xfrm>
            <a:off x="1692321" y="5740659"/>
            <a:ext cx="679847" cy="548174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2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15" grpId="0"/>
      <p:bldP spid="17" grpId="0"/>
      <p:bldP spid="18" grpId="0" animBg="1"/>
      <p:bldP spid="23" grpId="0"/>
      <p:bldP spid="29" grpId="0"/>
      <p:bldP spid="31" grpId="0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53CE4F94-5A36-9B2A-270F-C03AF62C1D4D}"/>
              </a:ext>
            </a:extLst>
          </p:cNvPr>
          <p:cNvSpPr/>
          <p:nvPr/>
        </p:nvSpPr>
        <p:spPr>
          <a:xfrm>
            <a:off x="337930" y="211276"/>
            <a:ext cx="11516139" cy="652283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0F13FC85-96CA-B012-D929-60B89F6942B2}"/>
              </a:ext>
            </a:extLst>
          </p:cNvPr>
          <p:cNvSpPr txBox="1"/>
          <p:nvPr/>
        </p:nvSpPr>
        <p:spPr>
          <a:xfrm>
            <a:off x="595204" y="199362"/>
            <a:ext cx="110015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>
                <a:solidFill>
                  <a:srgbClr val="FF6600"/>
                </a:solidFill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Khái quát hoá cách ước lượng thương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SVN-Hole Hearted" panose="020B0A06020104020203" pitchFamily="34" charset="0"/>
              <a:ea typeface="LNTH-LuoLuoNotangYuanTi 1" pitchFamily="2" charset="-128"/>
              <a:cs typeface="LNTH-LuoLuoNotangYuanTi 1" pitchFamily="2" charset="-128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75C08C1-548D-2E46-76F6-831C130BAAF3}"/>
              </a:ext>
            </a:extLst>
          </p:cNvPr>
          <p:cNvSpPr txBox="1"/>
          <p:nvPr/>
        </p:nvSpPr>
        <p:spPr>
          <a:xfrm>
            <a:off x="337928" y="847156"/>
            <a:ext cx="110015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3000" b="1">
                <a:latin typeface="Calibri" panose="020F0502020204030204" pitchFamily="34" charset="0"/>
                <a:cs typeface="Calibri" panose="020F0502020204030204" pitchFamily="34" charset="0"/>
              </a:rPr>
              <a:t>Để ước lượng thương của phép chia cho số có hai chữ số, ta có thể làm như sau: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CE0871C2-0B6B-C45D-61D9-410327474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86" y="847156"/>
            <a:ext cx="504631" cy="49596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FBBD812-6F64-5CAA-E6C6-669167A99B5B}"/>
              </a:ext>
            </a:extLst>
          </p:cNvPr>
          <p:cNvSpPr txBox="1"/>
          <p:nvPr/>
        </p:nvSpPr>
        <p:spPr>
          <a:xfrm>
            <a:off x="337928" y="1862819"/>
            <a:ext cx="110015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3000">
                <a:latin typeface="Calibri" panose="020F0502020204030204" pitchFamily="34" charset="0"/>
                <a:cs typeface="Calibri" panose="020F0502020204030204" pitchFamily="34" charset="0"/>
              </a:rPr>
              <a:t>- Làm tròn số bị chia và số chia đến hàng chục</a:t>
            </a: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59268EC-79C5-CE05-B2E5-EA874F45C54A}"/>
              </a:ext>
            </a:extLst>
          </p:cNvPr>
          <p:cNvSpPr txBox="1"/>
          <p:nvPr/>
        </p:nvSpPr>
        <p:spPr>
          <a:xfrm>
            <a:off x="1450474" y="2430810"/>
            <a:ext cx="98890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000">
                <a:latin typeface="Calibri" panose="020F0502020204030204" pitchFamily="34" charset="0"/>
                <a:cs typeface="Calibri" panose="020F0502020204030204" pitchFamily="34" charset="0"/>
              </a:rPr>
              <a:t>Nhẩm thương.</a:t>
            </a:r>
          </a:p>
        </p:txBody>
      </p:sp>
      <p:sp>
        <p:nvSpPr>
          <p:cNvPr id="19" name="Mũi tên: Phải 18">
            <a:extLst>
              <a:ext uri="{FF2B5EF4-FFF2-40B4-BE49-F238E27FC236}">
                <a16:creationId xmlns:a16="http://schemas.microsoft.com/office/drawing/2014/main" id="{4BD85A36-0A02-D758-EE41-4BF388B76353}"/>
              </a:ext>
            </a:extLst>
          </p:cNvPr>
          <p:cNvSpPr/>
          <p:nvPr/>
        </p:nvSpPr>
        <p:spPr>
          <a:xfrm>
            <a:off x="770627" y="2430810"/>
            <a:ext cx="679847" cy="548174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87C09878-D68A-010C-1A90-E6AA0F0378F9}"/>
              </a:ext>
            </a:extLst>
          </p:cNvPr>
          <p:cNvSpPr txBox="1"/>
          <p:nvPr/>
        </p:nvSpPr>
        <p:spPr>
          <a:xfrm>
            <a:off x="337928" y="3028344"/>
            <a:ext cx="110015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3000">
                <a:latin typeface="Calibri" panose="020F0502020204030204" pitchFamily="34" charset="0"/>
                <a:cs typeface="Calibri" panose="020F0502020204030204" pitchFamily="34" charset="0"/>
              </a:rPr>
              <a:t>- Thử lại (lấy thương nhẩm được nhân với số chia ban đầu):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93DF13B-29C1-FAE2-BB9D-44B03AD2B302}"/>
              </a:ext>
            </a:extLst>
          </p:cNvPr>
          <p:cNvSpPr txBox="1"/>
          <p:nvPr/>
        </p:nvSpPr>
        <p:spPr>
          <a:xfrm>
            <a:off x="1586952" y="3625878"/>
            <a:ext cx="97525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000">
                <a:latin typeface="Calibri" panose="020F0502020204030204" pitchFamily="34" charset="0"/>
                <a:cs typeface="Calibri" panose="020F0502020204030204" pitchFamily="34" charset="0"/>
              </a:rPr>
              <a:t>+ Nếu kết quả lớn hơn số bị chia → Loại → Bớt đi để có thương nhỏ hơn → Thử lại.</a:t>
            </a:r>
          </a:p>
        </p:txBody>
      </p:sp>
      <p:sp>
        <p:nvSpPr>
          <p:cNvPr id="28" name="Mũi tên: Phải 27">
            <a:extLst>
              <a:ext uri="{FF2B5EF4-FFF2-40B4-BE49-F238E27FC236}">
                <a16:creationId xmlns:a16="http://schemas.microsoft.com/office/drawing/2014/main" id="{BDD03998-BFB8-A869-C88B-2FD6DC71ECA9}"/>
              </a:ext>
            </a:extLst>
          </p:cNvPr>
          <p:cNvSpPr/>
          <p:nvPr/>
        </p:nvSpPr>
        <p:spPr>
          <a:xfrm>
            <a:off x="7364771" y="3707766"/>
            <a:ext cx="350026" cy="393935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̃i tên: Phải 32">
            <a:extLst>
              <a:ext uri="{FF2B5EF4-FFF2-40B4-BE49-F238E27FC236}">
                <a16:creationId xmlns:a16="http://schemas.microsoft.com/office/drawing/2014/main" id="{CBB25E67-083C-F195-E372-86DD17BD81FF}"/>
              </a:ext>
            </a:extLst>
          </p:cNvPr>
          <p:cNvSpPr/>
          <p:nvPr/>
        </p:nvSpPr>
        <p:spPr>
          <a:xfrm>
            <a:off x="8649936" y="3721414"/>
            <a:ext cx="350026" cy="393935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̃i tên: Phải 33">
            <a:extLst>
              <a:ext uri="{FF2B5EF4-FFF2-40B4-BE49-F238E27FC236}">
                <a16:creationId xmlns:a16="http://schemas.microsoft.com/office/drawing/2014/main" id="{0854DBEB-B5B7-76F1-E652-C25FE4A54DD4}"/>
              </a:ext>
            </a:extLst>
          </p:cNvPr>
          <p:cNvSpPr/>
          <p:nvPr/>
        </p:nvSpPr>
        <p:spPr>
          <a:xfrm>
            <a:off x="4296299" y="4193869"/>
            <a:ext cx="350026" cy="393935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9212B2ED-016B-9216-7C81-5B852C4F87C9}"/>
              </a:ext>
            </a:extLst>
          </p:cNvPr>
          <p:cNvSpPr txBox="1"/>
          <p:nvPr/>
        </p:nvSpPr>
        <p:spPr>
          <a:xfrm>
            <a:off x="1518713" y="4641541"/>
            <a:ext cx="97525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000">
                <a:latin typeface="Calibri" panose="020F0502020204030204" pitchFamily="34" charset="0"/>
                <a:cs typeface="Calibri" panose="020F0502020204030204" pitchFamily="34" charset="0"/>
              </a:rPr>
              <a:t>+ Nếu kết quả bé hơn số bị chia → So sánh với số bị chia:</a:t>
            </a:r>
          </a:p>
        </p:txBody>
      </p:sp>
      <p:sp>
        <p:nvSpPr>
          <p:cNvPr id="36" name="Mũi tên: Phải 35">
            <a:extLst>
              <a:ext uri="{FF2B5EF4-FFF2-40B4-BE49-F238E27FC236}">
                <a16:creationId xmlns:a16="http://schemas.microsoft.com/office/drawing/2014/main" id="{FB0ACD62-BCA2-2121-4989-79149212C3F8}"/>
              </a:ext>
            </a:extLst>
          </p:cNvPr>
          <p:cNvSpPr/>
          <p:nvPr/>
        </p:nvSpPr>
        <p:spPr>
          <a:xfrm>
            <a:off x="6525427" y="4735657"/>
            <a:ext cx="350026" cy="393935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B6594256-BD1C-221B-A9E1-36CFC100F41B}"/>
              </a:ext>
            </a:extLst>
          </p:cNvPr>
          <p:cNvSpPr txBox="1"/>
          <p:nvPr/>
        </p:nvSpPr>
        <p:spPr>
          <a:xfrm>
            <a:off x="1784719" y="5199090"/>
            <a:ext cx="97525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000">
                <a:latin typeface="Calibri" panose="020F0502020204030204" pitchFamily="34" charset="0"/>
                <a:cs typeface="Calibri" panose="020F0502020204030204" pitchFamily="34" charset="0"/>
              </a:rPr>
              <a:t>Nếu tích gần bằng số bị chia → Nhận.</a:t>
            </a:r>
          </a:p>
        </p:txBody>
      </p:sp>
      <p:sp>
        <p:nvSpPr>
          <p:cNvPr id="38" name="Mũi tên: Phải 37">
            <a:extLst>
              <a:ext uri="{FF2B5EF4-FFF2-40B4-BE49-F238E27FC236}">
                <a16:creationId xmlns:a16="http://schemas.microsoft.com/office/drawing/2014/main" id="{EA0A4768-D925-4BC3-AE95-A470F051F27A}"/>
              </a:ext>
            </a:extLst>
          </p:cNvPr>
          <p:cNvSpPr/>
          <p:nvPr/>
        </p:nvSpPr>
        <p:spPr>
          <a:xfrm>
            <a:off x="6270803" y="5281056"/>
            <a:ext cx="350026" cy="393935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B6C8615C-3FA6-CD42-63F5-8BD051A81F1A}"/>
              </a:ext>
            </a:extLst>
          </p:cNvPr>
          <p:cNvSpPr txBox="1"/>
          <p:nvPr/>
        </p:nvSpPr>
        <p:spPr>
          <a:xfrm>
            <a:off x="1784719" y="5718449"/>
            <a:ext cx="92563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000">
                <a:latin typeface="Calibri" panose="020F0502020204030204" pitchFamily="34" charset="0"/>
                <a:cs typeface="Calibri" panose="020F0502020204030204" pitchFamily="34" charset="0"/>
              </a:rPr>
              <a:t>Nếu tích kém số bị chia nhiều → Tăng thêm để có thương lớn hơn → Thử lại.</a:t>
            </a:r>
          </a:p>
        </p:txBody>
      </p:sp>
      <p:sp>
        <p:nvSpPr>
          <p:cNvPr id="40" name="Mũi tên: Phải 39">
            <a:extLst>
              <a:ext uri="{FF2B5EF4-FFF2-40B4-BE49-F238E27FC236}">
                <a16:creationId xmlns:a16="http://schemas.microsoft.com/office/drawing/2014/main" id="{195ADF18-F669-F40C-7482-037B0FF83E32}"/>
              </a:ext>
            </a:extLst>
          </p:cNvPr>
          <p:cNvSpPr/>
          <p:nvPr/>
        </p:nvSpPr>
        <p:spPr>
          <a:xfrm>
            <a:off x="6620963" y="5800415"/>
            <a:ext cx="350026" cy="393935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̃i tên: Phải 40">
            <a:extLst>
              <a:ext uri="{FF2B5EF4-FFF2-40B4-BE49-F238E27FC236}">
                <a16:creationId xmlns:a16="http://schemas.microsoft.com/office/drawing/2014/main" id="{3278FA3C-B4C4-6C4D-2634-3CFAFBCCFC4D}"/>
              </a:ext>
            </a:extLst>
          </p:cNvPr>
          <p:cNvSpPr/>
          <p:nvPr/>
        </p:nvSpPr>
        <p:spPr>
          <a:xfrm>
            <a:off x="3163394" y="6264703"/>
            <a:ext cx="350026" cy="393935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6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  <p:bldP spid="16" grpId="0"/>
      <p:bldP spid="19" grpId="0" animBg="1"/>
      <p:bldP spid="25" grpId="0"/>
      <p:bldP spid="26" grpId="0"/>
      <p:bldP spid="28" grpId="0" animBg="1"/>
      <p:bldP spid="33" grpId="0" animBg="1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6" name="Group 11">
            <a:extLst>
              <a:ext uri="{FF2B5EF4-FFF2-40B4-BE49-F238E27FC236}">
                <a16:creationId xmlns:a16="http://schemas.microsoft.com/office/drawing/2014/main" id="{D6978946-1803-241D-AAF4-C6D73BE9F94D}"/>
              </a:ext>
            </a:extLst>
          </p:cNvPr>
          <p:cNvGrpSpPr/>
          <p:nvPr/>
        </p:nvGrpSpPr>
        <p:grpSpPr>
          <a:xfrm>
            <a:off x="89699" y="137160"/>
            <a:ext cx="12102301" cy="4093326"/>
            <a:chOff x="89699" y="0"/>
            <a:chExt cx="12102301" cy="40933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1EDB0DD-ECC7-3213-FA93-00C44A9A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714419" y="0"/>
              <a:ext cx="4477581" cy="3942137"/>
            </a:xfrm>
            <a:prstGeom prst="rect">
              <a:avLst/>
            </a:prstGeom>
          </p:spPr>
        </p:pic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E72675F5-B8FC-7829-BD35-23CBB9855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9699" y="151189"/>
              <a:ext cx="4477581" cy="3942137"/>
            </a:xfrm>
            <a:prstGeom prst="rect">
              <a:avLst/>
            </a:prstGeom>
          </p:spPr>
        </p:pic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CE284501-94EB-8465-7932-609046831A33}"/>
                </a:ext>
              </a:extLst>
            </p:cNvPr>
            <p:cNvGrpSpPr/>
            <p:nvPr/>
          </p:nvGrpSpPr>
          <p:grpSpPr>
            <a:xfrm>
              <a:off x="1070302" y="148670"/>
              <a:ext cx="10049874" cy="2785857"/>
              <a:chOff x="1070302" y="295075"/>
              <a:chExt cx="10049874" cy="278585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6D37D07-2118-884E-887B-BFA9D0B67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32968" y="2159344"/>
                <a:ext cx="4696391" cy="921588"/>
              </a:xfrm>
              <a:prstGeom prst="rect">
                <a:avLst/>
              </a:prstGeom>
            </p:spPr>
          </p:pic>
          <p:grpSp>
            <p:nvGrpSpPr>
              <p:cNvPr id="14" name="Group 5">
                <a:extLst>
                  <a:ext uri="{FF2B5EF4-FFF2-40B4-BE49-F238E27FC236}">
                    <a16:creationId xmlns:a16="http://schemas.microsoft.com/office/drawing/2014/main" id="{AAED9356-0268-D988-497F-C69F966CA10F}"/>
                  </a:ext>
                </a:extLst>
              </p:cNvPr>
              <p:cNvGrpSpPr/>
              <p:nvPr/>
            </p:nvGrpSpPr>
            <p:grpSpPr>
              <a:xfrm>
                <a:off x="1070302" y="295075"/>
                <a:ext cx="10049874" cy="2665216"/>
                <a:chOff x="5248002" y="6566912"/>
                <a:chExt cx="13210091" cy="3848961"/>
              </a:xfrm>
            </p:grpSpPr>
            <p:sp>
              <p:nvSpPr>
                <p:cNvPr id="15" name="TextBox 6">
                  <a:extLst>
                    <a:ext uri="{FF2B5EF4-FFF2-40B4-BE49-F238E27FC236}">
                      <a16:creationId xmlns:a16="http://schemas.microsoft.com/office/drawing/2014/main" id="{4391C388-B012-644A-B750-C5E8BCB50F65}"/>
                    </a:ext>
                  </a:extLst>
                </p:cNvPr>
                <p:cNvSpPr txBox="1"/>
                <p:nvPr/>
              </p:nvSpPr>
              <p:spPr>
                <a:xfrm>
                  <a:off x="5250005" y="6585062"/>
                  <a:ext cx="13208088" cy="38308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800" b="1" i="0" u="none" strike="noStrike" kern="1200" cap="none" spc="0" normalizeH="0" baseline="0" noProof="0">
                      <a:ln w="2762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5B9BD5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THỰC HÀNH</a:t>
                  </a:r>
                </a:p>
              </p:txBody>
            </p:sp>
            <p:sp>
              <p:nvSpPr>
                <p:cNvPr id="16" name="TextBox 7">
                  <a:extLst>
                    <a:ext uri="{FF2B5EF4-FFF2-40B4-BE49-F238E27FC236}">
                      <a16:creationId xmlns:a16="http://schemas.microsoft.com/office/drawing/2014/main" id="{6610C28A-AE61-4FA5-6339-E0ED7A7FCB3F}"/>
                    </a:ext>
                  </a:extLst>
                </p:cNvPr>
                <p:cNvSpPr txBox="1"/>
                <p:nvPr/>
              </p:nvSpPr>
              <p:spPr>
                <a:xfrm>
                  <a:off x="5248002" y="6566912"/>
                  <a:ext cx="13208092" cy="38308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CC99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T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FFFF99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H</a:t>
                  </a: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99FF99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Ự</a:t>
                  </a: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66FF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C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CC99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 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FF7C8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H</a:t>
                  </a: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CC99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À</a:t>
                  </a: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FFFF99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N</a:t>
                  </a: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99FF99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H</a:t>
                  </a:r>
                  <a:endParaRPr kumimoji="0" lang="en-US" sz="13800" b="1" i="0" u="none" strike="noStrike" kern="1200" cap="none" spc="0" normalizeH="0" baseline="0" noProof="0" dirty="0">
                    <a:ln w="19050">
                      <a:solidFill>
                        <a:srgbClr val="002060"/>
                      </a:solidFill>
                      <a:prstDash val="solid"/>
                    </a:ln>
                    <a:solidFill>
                      <a:srgbClr val="66FFFF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iCiel Pony" panose="02000000000000000000" pitchFamily="2" charset="0"/>
                  </a:endParaRPr>
                </a:p>
              </p:txBody>
            </p:sp>
          </p:grpSp>
        </p:grpSp>
      </p:grpSp>
      <p:pic>
        <p:nvPicPr>
          <p:cNvPr id="24" name="Hình ảnh 23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86D0FF2F-EBA7-3DB9-50A4-F32DC8494E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5045" y1="75061" x2="55045" y2="75061"/>
                        <a14:foregroundMark x1="54884" y1="79992" x2="54884" y2="79992"/>
                        <a14:foregroundMark x1="53234" y1="88197" x2="53234" y2="88197"/>
                        <a14:foregroundMark x1="62419" y1="86580" x2="41915" y2="86136"/>
                        <a14:foregroundMark x1="41915" y1="86136" x2="41915" y2="86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58" r="16312"/>
          <a:stretch/>
        </p:blipFill>
        <p:spPr>
          <a:xfrm>
            <a:off x="3788615" y="2453917"/>
            <a:ext cx="3836107" cy="471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4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53CE4F94-5A36-9B2A-270F-C03AF62C1D4D}"/>
              </a:ext>
            </a:extLst>
          </p:cNvPr>
          <p:cNvSpPr/>
          <p:nvPr/>
        </p:nvSpPr>
        <p:spPr>
          <a:xfrm>
            <a:off x="337930" y="648798"/>
            <a:ext cx="11516139" cy="5560404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678F6719-9150-8D2D-4104-2346DE7411DF}"/>
              </a:ext>
            </a:extLst>
          </p:cNvPr>
          <p:cNvGrpSpPr/>
          <p:nvPr/>
        </p:nvGrpSpPr>
        <p:grpSpPr>
          <a:xfrm>
            <a:off x="1457772" y="1160961"/>
            <a:ext cx="900752" cy="882469"/>
            <a:chOff x="1034377" y="57890"/>
            <a:chExt cx="1082284" cy="1017198"/>
          </a:xfrm>
        </p:grpSpPr>
        <p:sp>
          <p:nvSpPr>
            <p:cNvPr id="6" name="Oval 22">
              <a:extLst>
                <a:ext uri="{FF2B5EF4-FFF2-40B4-BE49-F238E27FC236}">
                  <a16:creationId xmlns:a16="http://schemas.microsoft.com/office/drawing/2014/main" id="{C6101D95-851D-9496-C221-48B366049609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23">
              <a:extLst>
                <a:ext uri="{FF2B5EF4-FFF2-40B4-BE49-F238E27FC236}">
                  <a16:creationId xmlns:a16="http://schemas.microsoft.com/office/drawing/2014/main" id="{FBA567C0-F296-DC82-9861-983A22D67DD6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</a:endParaRPr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id="{EF49E456-2152-47E9-C3EE-5819DD8EB046}"/>
              </a:ext>
            </a:extLst>
          </p:cNvPr>
          <p:cNvSpPr txBox="1"/>
          <p:nvPr/>
        </p:nvSpPr>
        <p:spPr>
          <a:xfrm>
            <a:off x="2358524" y="1222515"/>
            <a:ext cx="878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ker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các phép chia sau.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9038CC6-27F6-D727-A48B-7938C732F17F}"/>
              </a:ext>
            </a:extLst>
          </p:cNvPr>
          <p:cNvSpPr txBox="1"/>
          <p:nvPr/>
        </p:nvSpPr>
        <p:spPr>
          <a:xfrm>
            <a:off x="1403944" y="2469991"/>
            <a:ext cx="596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4F689882-F6FC-AA50-04C3-0BAB2217CE04}"/>
              </a:ext>
            </a:extLst>
          </p:cNvPr>
          <p:cNvSpPr txBox="1"/>
          <p:nvPr/>
        </p:nvSpPr>
        <p:spPr>
          <a:xfrm>
            <a:off x="2358525" y="2469998"/>
            <a:ext cx="1480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56 : 23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C26EF9CF-A46B-69AD-CD9C-597A3EF2E488}"/>
              </a:ext>
            </a:extLst>
          </p:cNvPr>
          <p:cNvSpPr txBox="1"/>
          <p:nvPr/>
        </p:nvSpPr>
        <p:spPr>
          <a:xfrm>
            <a:off x="4504763" y="2469996"/>
            <a:ext cx="1480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84 : 32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C3394FF-A813-259A-A872-F0250B844A13}"/>
              </a:ext>
            </a:extLst>
          </p:cNvPr>
          <p:cNvSpPr txBox="1"/>
          <p:nvPr/>
        </p:nvSpPr>
        <p:spPr>
          <a:xfrm>
            <a:off x="6651001" y="2469994"/>
            <a:ext cx="1480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77 : 18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6FD1CB72-8163-A823-DCB2-7F050AEB45FE}"/>
              </a:ext>
            </a:extLst>
          </p:cNvPr>
          <p:cNvSpPr txBox="1"/>
          <p:nvPr/>
        </p:nvSpPr>
        <p:spPr>
          <a:xfrm>
            <a:off x="8797239" y="2469992"/>
            <a:ext cx="1480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68 : 59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0D91EB59-0D68-C741-34A1-EE8EF035683D}"/>
              </a:ext>
            </a:extLst>
          </p:cNvPr>
          <p:cNvSpPr txBox="1"/>
          <p:nvPr/>
        </p:nvSpPr>
        <p:spPr>
          <a:xfrm>
            <a:off x="1403944" y="3239176"/>
            <a:ext cx="596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E6486DEF-888E-D9E7-F23D-BCBDF4ADA2EE}"/>
              </a:ext>
            </a:extLst>
          </p:cNvPr>
          <p:cNvSpPr txBox="1"/>
          <p:nvPr/>
        </p:nvSpPr>
        <p:spPr>
          <a:xfrm>
            <a:off x="2358524" y="3239183"/>
            <a:ext cx="16643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695 : 75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145310E4-923A-65D2-04EA-8AABC1506743}"/>
              </a:ext>
            </a:extLst>
          </p:cNvPr>
          <p:cNvSpPr txBox="1"/>
          <p:nvPr/>
        </p:nvSpPr>
        <p:spPr>
          <a:xfrm>
            <a:off x="4504763" y="3239181"/>
            <a:ext cx="16835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110 : 36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1D4C670A-FAF2-8722-D225-24236FB0F092}"/>
              </a:ext>
            </a:extLst>
          </p:cNvPr>
          <p:cNvSpPr txBox="1"/>
          <p:nvPr/>
        </p:nvSpPr>
        <p:spPr>
          <a:xfrm>
            <a:off x="6651001" y="3239179"/>
            <a:ext cx="1702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167 : 87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4A6E811-6476-3A50-CB08-1AF8A1E2F4BB}"/>
              </a:ext>
            </a:extLst>
          </p:cNvPr>
          <p:cNvSpPr txBox="1"/>
          <p:nvPr/>
        </p:nvSpPr>
        <p:spPr>
          <a:xfrm>
            <a:off x="8797239" y="3239177"/>
            <a:ext cx="1702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292 : 41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DD1A5AF0-5AB3-2F88-20D4-C3A87BEAABBE}"/>
              </a:ext>
            </a:extLst>
          </p:cNvPr>
          <p:cNvSpPr txBox="1"/>
          <p:nvPr/>
        </p:nvSpPr>
        <p:spPr>
          <a:xfrm>
            <a:off x="2205681" y="4672207"/>
            <a:ext cx="7514744" cy="114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8800">
                <a:solidFill>
                  <a:srgbClr val="FF0000"/>
                </a:solidFill>
                <a:latin typeface="UTM Edwardian" panose="02040603050506020204" pitchFamily="18" charset="0"/>
              </a:rPr>
              <a:t>Thực hiện cá nhân</a:t>
            </a:r>
          </a:p>
        </p:txBody>
      </p:sp>
      <p:pic>
        <p:nvPicPr>
          <p:cNvPr id="43" name="Hình ảnh 42" descr="Ảnh có chứa văn bản&#10;&#10;Mô tả được tạo tự động">
            <a:extLst>
              <a:ext uri="{FF2B5EF4-FFF2-40B4-BE49-F238E27FC236}">
                <a16:creationId xmlns:a16="http://schemas.microsoft.com/office/drawing/2014/main" id="{0AED0507-7448-C8EF-21DB-D5E32F0E1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630" y="4069552"/>
            <a:ext cx="2027311" cy="2027311"/>
          </a:xfrm>
          <a:prstGeom prst="rect">
            <a:avLst/>
          </a:prstGeom>
        </p:spPr>
      </p:pic>
      <p:pic>
        <p:nvPicPr>
          <p:cNvPr id="44" name="Hình ảnh 43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0AF37FB6-1106-C9DE-09AB-09CD0BDB7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81" y="4229477"/>
            <a:ext cx="2027312" cy="20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53CE4F94-5A36-9B2A-270F-C03AF62C1D4D}"/>
              </a:ext>
            </a:extLst>
          </p:cNvPr>
          <p:cNvSpPr/>
          <p:nvPr/>
        </p:nvSpPr>
        <p:spPr>
          <a:xfrm>
            <a:off x="337930" y="648798"/>
            <a:ext cx="11516139" cy="5560404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678F6719-9150-8D2D-4104-2346DE7411DF}"/>
              </a:ext>
            </a:extLst>
          </p:cNvPr>
          <p:cNvGrpSpPr/>
          <p:nvPr/>
        </p:nvGrpSpPr>
        <p:grpSpPr>
          <a:xfrm>
            <a:off x="1457772" y="1160961"/>
            <a:ext cx="900752" cy="882469"/>
            <a:chOff x="1034377" y="57890"/>
            <a:chExt cx="1082284" cy="1017198"/>
          </a:xfrm>
        </p:grpSpPr>
        <p:sp>
          <p:nvSpPr>
            <p:cNvPr id="6" name="Oval 22">
              <a:extLst>
                <a:ext uri="{FF2B5EF4-FFF2-40B4-BE49-F238E27FC236}">
                  <a16:creationId xmlns:a16="http://schemas.microsoft.com/office/drawing/2014/main" id="{C6101D95-851D-9496-C221-48B366049609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23">
              <a:extLst>
                <a:ext uri="{FF2B5EF4-FFF2-40B4-BE49-F238E27FC236}">
                  <a16:creationId xmlns:a16="http://schemas.microsoft.com/office/drawing/2014/main" id="{FBA567C0-F296-DC82-9861-983A22D67DD6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</a:endParaRPr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id="{EF49E456-2152-47E9-C3EE-5819DD8EB046}"/>
              </a:ext>
            </a:extLst>
          </p:cNvPr>
          <p:cNvSpPr txBox="1"/>
          <p:nvPr/>
        </p:nvSpPr>
        <p:spPr>
          <a:xfrm>
            <a:off x="2358524" y="1222515"/>
            <a:ext cx="878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ker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các phép chia sau.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9038CC6-27F6-D727-A48B-7938C732F17F}"/>
              </a:ext>
            </a:extLst>
          </p:cNvPr>
          <p:cNvSpPr txBox="1"/>
          <p:nvPr/>
        </p:nvSpPr>
        <p:spPr>
          <a:xfrm>
            <a:off x="1403944" y="2469991"/>
            <a:ext cx="596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4F689882-F6FC-AA50-04C3-0BAB2217CE04}"/>
              </a:ext>
            </a:extLst>
          </p:cNvPr>
          <p:cNvSpPr txBox="1"/>
          <p:nvPr/>
        </p:nvSpPr>
        <p:spPr>
          <a:xfrm>
            <a:off x="2358525" y="2469998"/>
            <a:ext cx="1480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56 : 23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C26EF9CF-A46B-69AD-CD9C-597A3EF2E488}"/>
              </a:ext>
            </a:extLst>
          </p:cNvPr>
          <p:cNvSpPr txBox="1"/>
          <p:nvPr/>
        </p:nvSpPr>
        <p:spPr>
          <a:xfrm>
            <a:off x="4504763" y="2469996"/>
            <a:ext cx="1480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84 : 32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C3394FF-A813-259A-A872-F0250B844A13}"/>
              </a:ext>
            </a:extLst>
          </p:cNvPr>
          <p:cNvSpPr txBox="1"/>
          <p:nvPr/>
        </p:nvSpPr>
        <p:spPr>
          <a:xfrm>
            <a:off x="6651001" y="2469994"/>
            <a:ext cx="1480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77 : 18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6FD1CB72-8163-A823-DCB2-7F050AEB45FE}"/>
              </a:ext>
            </a:extLst>
          </p:cNvPr>
          <p:cNvSpPr txBox="1"/>
          <p:nvPr/>
        </p:nvSpPr>
        <p:spPr>
          <a:xfrm>
            <a:off x="8797239" y="2469992"/>
            <a:ext cx="1480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68 : 59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0D91EB59-0D68-C741-34A1-EE8EF035683D}"/>
              </a:ext>
            </a:extLst>
          </p:cNvPr>
          <p:cNvSpPr txBox="1"/>
          <p:nvPr/>
        </p:nvSpPr>
        <p:spPr>
          <a:xfrm>
            <a:off x="1403944" y="3239176"/>
            <a:ext cx="596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E6486DEF-888E-D9E7-F23D-BCBDF4ADA2EE}"/>
              </a:ext>
            </a:extLst>
          </p:cNvPr>
          <p:cNvSpPr txBox="1"/>
          <p:nvPr/>
        </p:nvSpPr>
        <p:spPr>
          <a:xfrm>
            <a:off x="2358524" y="3239183"/>
            <a:ext cx="16643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695 : 75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145310E4-923A-65D2-04EA-8AABC1506743}"/>
              </a:ext>
            </a:extLst>
          </p:cNvPr>
          <p:cNvSpPr txBox="1"/>
          <p:nvPr/>
        </p:nvSpPr>
        <p:spPr>
          <a:xfrm>
            <a:off x="4504763" y="3239181"/>
            <a:ext cx="16835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110 : 36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1D4C670A-FAF2-8722-D225-24236FB0F092}"/>
              </a:ext>
            </a:extLst>
          </p:cNvPr>
          <p:cNvSpPr txBox="1"/>
          <p:nvPr/>
        </p:nvSpPr>
        <p:spPr>
          <a:xfrm>
            <a:off x="6651001" y="3239179"/>
            <a:ext cx="1702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167 : 87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4A6E811-6476-3A50-CB08-1AF8A1E2F4BB}"/>
              </a:ext>
            </a:extLst>
          </p:cNvPr>
          <p:cNvSpPr txBox="1"/>
          <p:nvPr/>
        </p:nvSpPr>
        <p:spPr>
          <a:xfrm>
            <a:off x="8797239" y="3239177"/>
            <a:ext cx="1702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292 : 41</a:t>
            </a:r>
          </a:p>
        </p:txBody>
      </p:sp>
      <p:pic>
        <p:nvPicPr>
          <p:cNvPr id="43" name="Hình ảnh 42" descr="Ảnh có chứa văn bản&#10;&#10;Mô tả được tạo tự động">
            <a:extLst>
              <a:ext uri="{FF2B5EF4-FFF2-40B4-BE49-F238E27FC236}">
                <a16:creationId xmlns:a16="http://schemas.microsoft.com/office/drawing/2014/main" id="{0AED0507-7448-C8EF-21DB-D5E32F0E1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999" y="4111681"/>
            <a:ext cx="2027311" cy="2027311"/>
          </a:xfrm>
          <a:prstGeom prst="rect">
            <a:avLst/>
          </a:prstGeom>
        </p:spPr>
      </p:pic>
      <p:pic>
        <p:nvPicPr>
          <p:cNvPr id="44" name="Hình ảnh 43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0AF37FB6-1106-C9DE-09AB-09CD0BDB7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72" y="4193128"/>
            <a:ext cx="2027312" cy="2027312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D8B7965-0B60-F94F-71C1-135F5377ABC0}"/>
              </a:ext>
            </a:extLst>
          </p:cNvPr>
          <p:cNvSpPr txBox="1"/>
          <p:nvPr/>
        </p:nvSpPr>
        <p:spPr>
          <a:xfrm>
            <a:off x="2338627" y="4669888"/>
            <a:ext cx="7514744" cy="114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8800">
                <a:solidFill>
                  <a:srgbClr val="FF0000"/>
                </a:solidFill>
                <a:latin typeface="UTM Edwardian" panose="02040603050506020204" pitchFamily="18" charset="0"/>
              </a:rPr>
              <a:t>Chia sẻ nhóm đôi</a:t>
            </a:r>
          </a:p>
        </p:txBody>
      </p:sp>
    </p:spTree>
    <p:extLst>
      <p:ext uri="{BB962C8B-B14F-4D97-AF65-F5344CB8AC3E}">
        <p14:creationId xmlns:p14="http://schemas.microsoft.com/office/powerpoint/2010/main" val="40667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53CE4F94-5A36-9B2A-270F-C03AF62C1D4D}"/>
              </a:ext>
            </a:extLst>
          </p:cNvPr>
          <p:cNvSpPr/>
          <p:nvPr/>
        </p:nvSpPr>
        <p:spPr>
          <a:xfrm>
            <a:off x="337930" y="232012"/>
            <a:ext cx="11516139" cy="6400800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678F6719-9150-8D2D-4104-2346DE7411DF}"/>
              </a:ext>
            </a:extLst>
          </p:cNvPr>
          <p:cNvGrpSpPr/>
          <p:nvPr/>
        </p:nvGrpSpPr>
        <p:grpSpPr>
          <a:xfrm>
            <a:off x="1483376" y="354369"/>
            <a:ext cx="900752" cy="882469"/>
            <a:chOff x="1034377" y="57890"/>
            <a:chExt cx="1082284" cy="1017198"/>
          </a:xfrm>
        </p:grpSpPr>
        <p:sp>
          <p:nvSpPr>
            <p:cNvPr id="6" name="Oval 22">
              <a:extLst>
                <a:ext uri="{FF2B5EF4-FFF2-40B4-BE49-F238E27FC236}">
                  <a16:creationId xmlns:a16="http://schemas.microsoft.com/office/drawing/2014/main" id="{C6101D95-851D-9496-C221-48B366049609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23">
              <a:extLst>
                <a:ext uri="{FF2B5EF4-FFF2-40B4-BE49-F238E27FC236}">
                  <a16:creationId xmlns:a16="http://schemas.microsoft.com/office/drawing/2014/main" id="{FBA567C0-F296-DC82-9861-983A22D67DD6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</a:endParaRPr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id="{EF49E456-2152-47E9-C3EE-5819DD8EB046}"/>
              </a:ext>
            </a:extLst>
          </p:cNvPr>
          <p:cNvSpPr txBox="1"/>
          <p:nvPr/>
        </p:nvSpPr>
        <p:spPr>
          <a:xfrm>
            <a:off x="2384128" y="415923"/>
            <a:ext cx="878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ker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các phép chia sau.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9038CC6-27F6-D727-A48B-7938C732F17F}"/>
              </a:ext>
            </a:extLst>
          </p:cNvPr>
          <p:cNvSpPr txBox="1"/>
          <p:nvPr/>
        </p:nvSpPr>
        <p:spPr>
          <a:xfrm>
            <a:off x="1647071" y="1194285"/>
            <a:ext cx="596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4F689882-F6FC-AA50-04C3-0BAB2217CE04}"/>
              </a:ext>
            </a:extLst>
          </p:cNvPr>
          <p:cNvSpPr txBox="1"/>
          <p:nvPr/>
        </p:nvSpPr>
        <p:spPr>
          <a:xfrm>
            <a:off x="2601652" y="1194292"/>
            <a:ext cx="1480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56 : 23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9DCBD4F-0A1B-6B51-A8F0-D5385E20B0C4}"/>
              </a:ext>
            </a:extLst>
          </p:cNvPr>
          <p:cNvSpPr txBox="1"/>
          <p:nvPr/>
        </p:nvSpPr>
        <p:spPr>
          <a:xfrm>
            <a:off x="1105467" y="1812692"/>
            <a:ext cx="10495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Làm tròn các số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56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đến hàng chục thì được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BC2C54D-2D3B-EA3A-3D3E-F3DA3E597B83}"/>
              </a:ext>
            </a:extLst>
          </p:cNvPr>
          <p:cNvSpPr txBox="1"/>
          <p:nvPr/>
        </p:nvSpPr>
        <p:spPr>
          <a:xfrm>
            <a:off x="1105467" y="2509566"/>
            <a:ext cx="9990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/>
              <a:t>60 : 20 = 3 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(nhẩm: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= 3)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47B3C056-4D6B-B020-116B-6BE2093D657F}"/>
              </a:ext>
            </a:extLst>
          </p:cNvPr>
          <p:cNvSpPr/>
          <p:nvPr/>
        </p:nvSpPr>
        <p:spPr>
          <a:xfrm>
            <a:off x="1705969" y="3094341"/>
            <a:ext cx="8625386" cy="25342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D80EAB6-56F4-60A4-B9AD-9ED6D0081C39}"/>
              </a:ext>
            </a:extLst>
          </p:cNvPr>
          <p:cNvSpPr txBox="1"/>
          <p:nvPr/>
        </p:nvSpPr>
        <p:spPr>
          <a:xfrm>
            <a:off x="1993484" y="3259525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3: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3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69,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69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&lt;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56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 loại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B29A8D35-47C7-D259-EC50-7747A752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163" y="3257178"/>
            <a:ext cx="588529" cy="57841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EC79241-47D0-48F0-EB57-697ABE4344D5}"/>
              </a:ext>
            </a:extLst>
          </p:cNvPr>
          <p:cNvSpPr txBox="1"/>
          <p:nvPr/>
        </p:nvSpPr>
        <p:spPr>
          <a:xfrm>
            <a:off x="1993484" y="4336743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46,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46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&lt;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56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5A90E06A-0E3C-90EE-9C4E-20400C043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466" y="4270948"/>
            <a:ext cx="588529" cy="578417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715E1B3-D310-645E-2D2E-FA59D772ADB6}"/>
              </a:ext>
            </a:extLst>
          </p:cNvPr>
          <p:cNvSpPr txBox="1"/>
          <p:nvPr/>
        </p:nvSpPr>
        <p:spPr>
          <a:xfrm>
            <a:off x="2473210" y="5768666"/>
            <a:ext cx="7959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Vậy thương của phép chia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56 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 là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ũi tên: Phải 17">
            <a:extLst>
              <a:ext uri="{FF2B5EF4-FFF2-40B4-BE49-F238E27FC236}">
                <a16:creationId xmlns:a16="http://schemas.microsoft.com/office/drawing/2014/main" id="{72EE44C8-2039-DAA4-1543-F83B623365F2}"/>
              </a:ext>
            </a:extLst>
          </p:cNvPr>
          <p:cNvSpPr/>
          <p:nvPr/>
        </p:nvSpPr>
        <p:spPr>
          <a:xfrm>
            <a:off x="1705969" y="5816709"/>
            <a:ext cx="679847" cy="548174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3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4" grpId="0"/>
      <p:bldP spid="16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53CE4F94-5A36-9B2A-270F-C03AF62C1D4D}"/>
              </a:ext>
            </a:extLst>
          </p:cNvPr>
          <p:cNvSpPr/>
          <p:nvPr/>
        </p:nvSpPr>
        <p:spPr>
          <a:xfrm>
            <a:off x="337930" y="232012"/>
            <a:ext cx="11516139" cy="6400800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678F6719-9150-8D2D-4104-2346DE7411DF}"/>
              </a:ext>
            </a:extLst>
          </p:cNvPr>
          <p:cNvGrpSpPr/>
          <p:nvPr/>
        </p:nvGrpSpPr>
        <p:grpSpPr>
          <a:xfrm>
            <a:off x="1483376" y="354369"/>
            <a:ext cx="900752" cy="882469"/>
            <a:chOff x="1034377" y="57890"/>
            <a:chExt cx="1082284" cy="1017198"/>
          </a:xfrm>
        </p:grpSpPr>
        <p:sp>
          <p:nvSpPr>
            <p:cNvPr id="6" name="Oval 22">
              <a:extLst>
                <a:ext uri="{FF2B5EF4-FFF2-40B4-BE49-F238E27FC236}">
                  <a16:creationId xmlns:a16="http://schemas.microsoft.com/office/drawing/2014/main" id="{C6101D95-851D-9496-C221-48B366049609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23">
              <a:extLst>
                <a:ext uri="{FF2B5EF4-FFF2-40B4-BE49-F238E27FC236}">
                  <a16:creationId xmlns:a16="http://schemas.microsoft.com/office/drawing/2014/main" id="{FBA567C0-F296-DC82-9861-983A22D67DD6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</a:endParaRPr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id="{EF49E456-2152-47E9-C3EE-5819DD8EB046}"/>
              </a:ext>
            </a:extLst>
          </p:cNvPr>
          <p:cNvSpPr txBox="1"/>
          <p:nvPr/>
        </p:nvSpPr>
        <p:spPr>
          <a:xfrm>
            <a:off x="2384128" y="415923"/>
            <a:ext cx="878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ker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các phép chia sau.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9038CC6-27F6-D727-A48B-7938C732F17F}"/>
              </a:ext>
            </a:extLst>
          </p:cNvPr>
          <p:cNvSpPr txBox="1"/>
          <p:nvPr/>
        </p:nvSpPr>
        <p:spPr>
          <a:xfrm>
            <a:off x="1647071" y="1194285"/>
            <a:ext cx="596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4F689882-F6FC-AA50-04C3-0BAB2217CE04}"/>
              </a:ext>
            </a:extLst>
          </p:cNvPr>
          <p:cNvSpPr txBox="1"/>
          <p:nvPr/>
        </p:nvSpPr>
        <p:spPr>
          <a:xfrm>
            <a:off x="2601652" y="1194292"/>
            <a:ext cx="1480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84 : 32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9DCBD4F-0A1B-6B51-A8F0-D5385E20B0C4}"/>
              </a:ext>
            </a:extLst>
          </p:cNvPr>
          <p:cNvSpPr txBox="1"/>
          <p:nvPr/>
        </p:nvSpPr>
        <p:spPr>
          <a:xfrm>
            <a:off x="1105467" y="1812692"/>
            <a:ext cx="10495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Làm tròn các số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84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đến hàng chục thì được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BC2C54D-2D3B-EA3A-3D3E-F3DA3E597B83}"/>
              </a:ext>
            </a:extLst>
          </p:cNvPr>
          <p:cNvSpPr txBox="1"/>
          <p:nvPr/>
        </p:nvSpPr>
        <p:spPr>
          <a:xfrm>
            <a:off x="1023580" y="2387378"/>
            <a:ext cx="9990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/>
              <a:t>80 : 30 = 2 (dư 20) 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(nhẩm: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= 3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, dư 20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47B3C056-4D6B-B020-116B-6BE2093D657F}"/>
              </a:ext>
            </a:extLst>
          </p:cNvPr>
          <p:cNvSpPr/>
          <p:nvPr/>
        </p:nvSpPr>
        <p:spPr>
          <a:xfrm>
            <a:off x="1705969" y="3094341"/>
            <a:ext cx="8625386" cy="25342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D80EAB6-56F4-60A4-B9AD-9ED6D0081C39}"/>
              </a:ext>
            </a:extLst>
          </p:cNvPr>
          <p:cNvSpPr txBox="1"/>
          <p:nvPr/>
        </p:nvSpPr>
        <p:spPr>
          <a:xfrm>
            <a:off x="1993484" y="3259525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64,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&lt;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84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 nhận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B29A8D35-47C7-D259-EC50-7747A752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163" y="3257178"/>
            <a:ext cx="588529" cy="57841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EC79241-47D0-48F0-EB57-697ABE4344D5}"/>
              </a:ext>
            </a:extLst>
          </p:cNvPr>
          <p:cNvSpPr txBox="1"/>
          <p:nvPr/>
        </p:nvSpPr>
        <p:spPr>
          <a:xfrm>
            <a:off x="1993484" y="4336743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96,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96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84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5A90E06A-0E3C-90EE-9C4E-20400C043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466" y="4270948"/>
            <a:ext cx="588529" cy="578417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715E1B3-D310-645E-2D2E-FA59D772ADB6}"/>
              </a:ext>
            </a:extLst>
          </p:cNvPr>
          <p:cNvSpPr txBox="1"/>
          <p:nvPr/>
        </p:nvSpPr>
        <p:spPr>
          <a:xfrm>
            <a:off x="2473210" y="5768666"/>
            <a:ext cx="7959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Vậy thương của phép chia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84 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 là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ũi tên: Phải 17">
            <a:extLst>
              <a:ext uri="{FF2B5EF4-FFF2-40B4-BE49-F238E27FC236}">
                <a16:creationId xmlns:a16="http://schemas.microsoft.com/office/drawing/2014/main" id="{72EE44C8-2039-DAA4-1543-F83B623365F2}"/>
              </a:ext>
            </a:extLst>
          </p:cNvPr>
          <p:cNvSpPr/>
          <p:nvPr/>
        </p:nvSpPr>
        <p:spPr>
          <a:xfrm>
            <a:off x="1705969" y="5816709"/>
            <a:ext cx="679847" cy="548174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6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4" grpId="0"/>
      <p:bldP spid="16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Hình ảnh 2" descr="Ảnh có chứa phim hoạt hình, hình mẫu, thiết kế đồ họa, Phim hoạt hình&#10;&#10;Mô tả được tạo tự động">
            <a:extLst>
              <a:ext uri="{FF2B5EF4-FFF2-40B4-BE49-F238E27FC236}">
                <a16:creationId xmlns:a16="http://schemas.microsoft.com/office/drawing/2014/main" id="{7AA6CF03-6AFD-4295-C9B3-C4BCC26883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" b="151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138EF72B-A5D9-B850-559E-3E76E8D09278}"/>
              </a:ext>
            </a:extLst>
          </p:cNvPr>
          <p:cNvSpPr/>
          <p:nvPr/>
        </p:nvSpPr>
        <p:spPr>
          <a:xfrm>
            <a:off x="4412974" y="2239617"/>
            <a:ext cx="3193774" cy="225287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C2A73120-A83F-27B2-6391-E8AB1DB09011}"/>
              </a:ext>
            </a:extLst>
          </p:cNvPr>
          <p:cNvGrpSpPr/>
          <p:nvPr/>
        </p:nvGrpSpPr>
        <p:grpSpPr>
          <a:xfrm>
            <a:off x="4297239" y="1583262"/>
            <a:ext cx="3275822" cy="837699"/>
            <a:chOff x="7896751" y="715563"/>
            <a:chExt cx="3275822" cy="837699"/>
          </a:xfrm>
        </p:grpSpPr>
        <p:sp>
          <p:nvSpPr>
            <p:cNvPr id="6" name="TextBox 14">
              <a:extLst>
                <a:ext uri="{FF2B5EF4-FFF2-40B4-BE49-F238E27FC236}">
                  <a16:creationId xmlns:a16="http://schemas.microsoft.com/office/drawing/2014/main" id="{33237699-C8E5-E01B-5E13-AF2A1BAAED1A}"/>
                </a:ext>
              </a:extLst>
            </p:cNvPr>
            <p:cNvSpPr txBox="1"/>
            <p:nvPr/>
          </p:nvSpPr>
          <p:spPr>
            <a:xfrm>
              <a:off x="7896752" y="715563"/>
              <a:ext cx="32758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 w="127000">
                    <a:solidFill>
                      <a:prstClr val="white"/>
                    </a:solidFill>
                  </a:ln>
                  <a:solidFill>
                    <a:srgbClr val="F93B6B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SVNBeachwood Sans" pitchFamily="2" charset="0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  <a:endParaRPr kumimoji="0" lang="en-US" sz="4800" b="0" i="0" u="none" strike="noStrike" kern="1200" cap="none" spc="0" normalizeH="0" baseline="0" noProof="0" dirty="0">
                <a:ln w="127000">
                  <a:solidFill>
                    <a:prstClr val="white"/>
                  </a:solidFill>
                </a:ln>
                <a:solidFill>
                  <a:srgbClr val="F93B6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SVNBeachwood Sans" pitchFamily="2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9CC8FF13-1A03-7E4E-219E-D28F6F2E2D02}"/>
                </a:ext>
              </a:extLst>
            </p:cNvPr>
            <p:cNvSpPr txBox="1"/>
            <p:nvPr/>
          </p:nvSpPr>
          <p:spPr>
            <a:xfrm>
              <a:off x="7896751" y="722265"/>
              <a:ext cx="32758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srgbClr val="F93B6B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TOÁN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93B6B"/>
                </a:solidFill>
                <a:effectLst/>
                <a:uLnTx/>
                <a:uFillTx/>
                <a:latin typeface="#9Slide07 SVNBeachwood Sans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7">
            <a:extLst>
              <a:ext uri="{FF2B5EF4-FFF2-40B4-BE49-F238E27FC236}">
                <a16:creationId xmlns:a16="http://schemas.microsoft.com/office/drawing/2014/main" id="{6763A31D-D5AF-01C7-E436-D25FF7442D9D}"/>
              </a:ext>
            </a:extLst>
          </p:cNvPr>
          <p:cNvGrpSpPr/>
          <p:nvPr/>
        </p:nvGrpSpPr>
        <p:grpSpPr>
          <a:xfrm>
            <a:off x="4310491" y="2452808"/>
            <a:ext cx="3367155" cy="707887"/>
            <a:chOff x="4224896" y="-929913"/>
            <a:chExt cx="3042025" cy="707887"/>
          </a:xfrm>
        </p:grpSpPr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A6512AC6-BD34-5BB4-9FB0-4E16436B492C}"/>
                </a:ext>
              </a:extLst>
            </p:cNvPr>
            <p:cNvSpPr txBox="1"/>
            <p:nvPr/>
          </p:nvSpPr>
          <p:spPr>
            <a:xfrm>
              <a:off x="4224896" y="-929912"/>
              <a:ext cx="304202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 w="127000">
                    <a:solidFill>
                      <a:prstClr val="white"/>
                    </a:solidFill>
                  </a:ln>
                  <a:solidFill>
                    <a:srgbClr val="00B0F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Bài 51 – Tiết  1</a:t>
              </a:r>
              <a:endParaRPr kumimoji="0" lang="vi-VN" sz="4000" b="0" i="0" u="none" strike="noStrike" kern="1200" cap="none" spc="0" normalizeH="0" baseline="0" noProof="0">
                <a:ln w="127000">
                  <a:solidFill>
                    <a:prstClr val="white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3" name="TextBox 19">
              <a:extLst>
                <a:ext uri="{FF2B5EF4-FFF2-40B4-BE49-F238E27FC236}">
                  <a16:creationId xmlns:a16="http://schemas.microsoft.com/office/drawing/2014/main" id="{DEE4975B-0D21-2DFE-134B-A89746C389BB}"/>
                </a:ext>
              </a:extLst>
            </p:cNvPr>
            <p:cNvSpPr txBox="1"/>
            <p:nvPr/>
          </p:nvSpPr>
          <p:spPr>
            <a:xfrm>
              <a:off x="4224896" y="-929913"/>
              <a:ext cx="304202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EA4E3E"/>
                  </a:solidFill>
                  <a:effectLst/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Bài 5</a:t>
              </a:r>
              <a:r>
                <a:rPr lang="en-US" sz="4000">
                  <a:solidFill>
                    <a:srgbClr val="EA4E3E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1</a:t>
              </a: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EA4E3E"/>
                  </a:solidFill>
                  <a:effectLst/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– Tiết  1</a:t>
              </a:r>
              <a:endPara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EA4E3E"/>
                </a:solidFill>
                <a:effectLst/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1549E456-658B-2239-19B5-96B2CB0432C3}"/>
              </a:ext>
            </a:extLst>
          </p:cNvPr>
          <p:cNvGrpSpPr/>
          <p:nvPr/>
        </p:nvGrpSpPr>
        <p:grpSpPr>
          <a:xfrm>
            <a:off x="119270" y="484645"/>
            <a:ext cx="11763666" cy="1361912"/>
            <a:chOff x="286527" y="-292848"/>
            <a:chExt cx="11763666" cy="1361912"/>
          </a:xfrm>
        </p:grpSpPr>
        <p:sp>
          <p:nvSpPr>
            <p:cNvPr id="15" name="Hộp Văn bản 22">
              <a:extLst>
                <a:ext uri="{FF2B5EF4-FFF2-40B4-BE49-F238E27FC236}">
                  <a16:creationId xmlns:a16="http://schemas.microsoft.com/office/drawing/2014/main" id="{B41A4C3F-F395-5DFC-D982-C2A686DF78D4}"/>
                </a:ext>
              </a:extLst>
            </p:cNvPr>
            <p:cNvSpPr txBox="1"/>
            <p:nvPr/>
          </p:nvSpPr>
          <p:spPr>
            <a:xfrm>
              <a:off x="286527" y="-292847"/>
              <a:ext cx="11763666" cy="13619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>
                  <a:ln w="152400">
                    <a:solidFill>
                      <a:prstClr val="white"/>
                    </a:solidFill>
                  </a:ln>
                  <a:solidFill>
                    <a:srgbClr val="7030A0"/>
                  </a:solidFill>
                  <a:effectLst/>
                  <a:uLnTx/>
                  <a:uFillTx/>
                  <a:latin typeface="#9Slide05 Phobia" panose="02000506000000020003" pitchFamily="2" charset="0"/>
                  <a:ea typeface="微软雅黑" panose="020B0503020204020204" pitchFamily="34" charset="-122"/>
                  <a:cs typeface="+mn-cs"/>
                </a:rPr>
                <a:t>Thứ … ngày … tháng … năm …</a:t>
              </a: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7DA7AEBE-92A1-A68E-2B6E-82DCD717E900}"/>
                </a:ext>
              </a:extLst>
            </p:cNvPr>
            <p:cNvSpPr txBox="1"/>
            <p:nvPr/>
          </p:nvSpPr>
          <p:spPr>
            <a:xfrm>
              <a:off x="286527" y="-292848"/>
              <a:ext cx="11763666" cy="13619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>
                  <a:ln w="25400"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#9Slide05 Phobia" panose="02000506000000020003" pitchFamily="2" charset="0"/>
                  <a:ea typeface="微软雅黑" panose="020B0503020204020204" pitchFamily="34" charset="-122"/>
                  <a:cs typeface="+mn-cs"/>
                </a:rPr>
                <a:t>Thứ … ngày … tháng … năm …</a:t>
              </a:r>
              <a:endParaRPr kumimoji="0" lang="en-US" altLang="zh-CN" sz="6000" b="0" i="0" u="none" strike="noStrike" kern="1200" cap="none" spc="0" normalizeH="0" baseline="0" noProof="0" dirty="0">
                <a:ln w="25400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Phobia" panose="02000506000000020003" pitchFamily="2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9" name="Group 13">
            <a:extLst>
              <a:ext uri="{FF2B5EF4-FFF2-40B4-BE49-F238E27FC236}">
                <a16:creationId xmlns:a16="http://schemas.microsoft.com/office/drawing/2014/main" id="{99FC575A-CA92-F2BA-4D53-D64E766A402B}"/>
              </a:ext>
            </a:extLst>
          </p:cNvPr>
          <p:cNvGrpSpPr/>
          <p:nvPr/>
        </p:nvGrpSpPr>
        <p:grpSpPr>
          <a:xfrm>
            <a:off x="642385" y="3160695"/>
            <a:ext cx="10478896" cy="2663583"/>
            <a:chOff x="1872358" y="109656"/>
            <a:chExt cx="11172852" cy="23962511"/>
          </a:xfrm>
        </p:grpSpPr>
        <p:sp>
          <p:nvSpPr>
            <p:cNvPr id="30" name="TextBox 8">
              <a:extLst>
                <a:ext uri="{FF2B5EF4-FFF2-40B4-BE49-F238E27FC236}">
                  <a16:creationId xmlns:a16="http://schemas.microsoft.com/office/drawing/2014/main" id="{AA7B4D4F-0C6D-6738-91D3-C864F611EA89}"/>
                </a:ext>
              </a:extLst>
            </p:cNvPr>
            <p:cNvSpPr txBox="1"/>
            <p:nvPr/>
          </p:nvSpPr>
          <p:spPr>
            <a:xfrm>
              <a:off x="1873983" y="169950"/>
              <a:ext cx="11171227" cy="23902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>
                  <a:ln w="231775">
                    <a:solidFill>
                      <a:schemeClr val="bg1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ƯỚC LƯỢNG THƯƠNG TRONG PHÉP CHIA </a:t>
              </a: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CA6497AA-8B7B-3AE2-3294-3F7B824BC457}"/>
                </a:ext>
              </a:extLst>
            </p:cNvPr>
            <p:cNvSpPr txBox="1"/>
            <p:nvPr/>
          </p:nvSpPr>
          <p:spPr>
            <a:xfrm>
              <a:off x="1872358" y="109656"/>
              <a:ext cx="11171227" cy="23902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Ư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Ớ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C 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L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Ư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Ợ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N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G 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T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H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Ư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Ơ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N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G 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T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R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O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N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G 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P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H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É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P 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C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H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I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A</a:t>
              </a:r>
              <a:r>
                <a:rPr lang="sv-SE" sz="66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ARCO Typography" panose="020B0603050302020204" pitchFamily="34" charset="2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endParaRPr kumimoji="0" lang="sv-SE" sz="6600" b="1" i="0" u="none" strike="noStrike" kern="1200" cap="none" spc="0" normalizeH="0" baseline="0" noProof="0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ARCO Typography" panose="020B0603050302020204" pitchFamily="34" charset="2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231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53CE4F94-5A36-9B2A-270F-C03AF62C1D4D}"/>
              </a:ext>
            </a:extLst>
          </p:cNvPr>
          <p:cNvSpPr/>
          <p:nvPr/>
        </p:nvSpPr>
        <p:spPr>
          <a:xfrm>
            <a:off x="337930" y="232012"/>
            <a:ext cx="11516139" cy="6400800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678F6719-9150-8D2D-4104-2346DE7411DF}"/>
              </a:ext>
            </a:extLst>
          </p:cNvPr>
          <p:cNvGrpSpPr/>
          <p:nvPr/>
        </p:nvGrpSpPr>
        <p:grpSpPr>
          <a:xfrm>
            <a:off x="1483376" y="354369"/>
            <a:ext cx="900752" cy="882469"/>
            <a:chOff x="1034377" y="57890"/>
            <a:chExt cx="1082284" cy="1017198"/>
          </a:xfrm>
        </p:grpSpPr>
        <p:sp>
          <p:nvSpPr>
            <p:cNvPr id="6" name="Oval 22">
              <a:extLst>
                <a:ext uri="{FF2B5EF4-FFF2-40B4-BE49-F238E27FC236}">
                  <a16:creationId xmlns:a16="http://schemas.microsoft.com/office/drawing/2014/main" id="{C6101D95-851D-9496-C221-48B366049609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23">
              <a:extLst>
                <a:ext uri="{FF2B5EF4-FFF2-40B4-BE49-F238E27FC236}">
                  <a16:creationId xmlns:a16="http://schemas.microsoft.com/office/drawing/2014/main" id="{FBA567C0-F296-DC82-9861-983A22D67DD6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</a:endParaRPr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id="{EF49E456-2152-47E9-C3EE-5819DD8EB046}"/>
              </a:ext>
            </a:extLst>
          </p:cNvPr>
          <p:cNvSpPr txBox="1"/>
          <p:nvPr/>
        </p:nvSpPr>
        <p:spPr>
          <a:xfrm>
            <a:off x="2384128" y="415923"/>
            <a:ext cx="878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ker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các phép chia sau.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9038CC6-27F6-D727-A48B-7938C732F17F}"/>
              </a:ext>
            </a:extLst>
          </p:cNvPr>
          <p:cNvSpPr txBox="1"/>
          <p:nvPr/>
        </p:nvSpPr>
        <p:spPr>
          <a:xfrm>
            <a:off x="1647071" y="1194285"/>
            <a:ext cx="596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4F689882-F6FC-AA50-04C3-0BAB2217CE04}"/>
              </a:ext>
            </a:extLst>
          </p:cNvPr>
          <p:cNvSpPr txBox="1"/>
          <p:nvPr/>
        </p:nvSpPr>
        <p:spPr>
          <a:xfrm>
            <a:off x="2601652" y="1194292"/>
            <a:ext cx="1480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77 : 18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9DCBD4F-0A1B-6B51-A8F0-D5385E20B0C4}"/>
              </a:ext>
            </a:extLst>
          </p:cNvPr>
          <p:cNvSpPr txBox="1"/>
          <p:nvPr/>
        </p:nvSpPr>
        <p:spPr>
          <a:xfrm>
            <a:off x="1105467" y="1812692"/>
            <a:ext cx="10495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Làm tròn các số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77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đến hàng chục thì được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BC2C54D-2D3B-EA3A-3D3E-F3DA3E597B83}"/>
              </a:ext>
            </a:extLst>
          </p:cNvPr>
          <p:cNvSpPr txBox="1"/>
          <p:nvPr/>
        </p:nvSpPr>
        <p:spPr>
          <a:xfrm>
            <a:off x="1023580" y="2387378"/>
            <a:ext cx="9990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/>
              <a:t>80 : 20 = 4 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(nhẩm: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=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47B3C056-4D6B-B020-116B-6BE2093D657F}"/>
              </a:ext>
            </a:extLst>
          </p:cNvPr>
          <p:cNvSpPr/>
          <p:nvPr/>
        </p:nvSpPr>
        <p:spPr>
          <a:xfrm>
            <a:off x="1705969" y="3094341"/>
            <a:ext cx="8625386" cy="25342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D80EAB6-56F4-60A4-B9AD-9ED6D0081C39}"/>
              </a:ext>
            </a:extLst>
          </p:cNvPr>
          <p:cNvSpPr txBox="1"/>
          <p:nvPr/>
        </p:nvSpPr>
        <p:spPr>
          <a:xfrm>
            <a:off x="2007132" y="3286821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72,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72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&lt;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77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 nhận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B29A8D35-47C7-D259-EC50-7747A752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811" y="3284474"/>
            <a:ext cx="588529" cy="57841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EC79241-47D0-48F0-EB57-697ABE4344D5}"/>
              </a:ext>
            </a:extLst>
          </p:cNvPr>
          <p:cNvSpPr txBox="1"/>
          <p:nvPr/>
        </p:nvSpPr>
        <p:spPr>
          <a:xfrm>
            <a:off x="1993484" y="4418631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90,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77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5A90E06A-0E3C-90EE-9C4E-20400C043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466" y="4352836"/>
            <a:ext cx="588529" cy="578417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715E1B3-D310-645E-2D2E-FA59D772ADB6}"/>
              </a:ext>
            </a:extLst>
          </p:cNvPr>
          <p:cNvSpPr txBox="1"/>
          <p:nvPr/>
        </p:nvSpPr>
        <p:spPr>
          <a:xfrm>
            <a:off x="2473210" y="5768666"/>
            <a:ext cx="7959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Vậy thương của phép chia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77 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 là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ũi tên: Phải 17">
            <a:extLst>
              <a:ext uri="{FF2B5EF4-FFF2-40B4-BE49-F238E27FC236}">
                <a16:creationId xmlns:a16="http://schemas.microsoft.com/office/drawing/2014/main" id="{72EE44C8-2039-DAA4-1543-F83B623365F2}"/>
              </a:ext>
            </a:extLst>
          </p:cNvPr>
          <p:cNvSpPr/>
          <p:nvPr/>
        </p:nvSpPr>
        <p:spPr>
          <a:xfrm>
            <a:off x="1705969" y="5816709"/>
            <a:ext cx="679847" cy="548174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0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4" grpId="0"/>
      <p:bldP spid="16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53CE4F94-5A36-9B2A-270F-C03AF62C1D4D}"/>
              </a:ext>
            </a:extLst>
          </p:cNvPr>
          <p:cNvSpPr/>
          <p:nvPr/>
        </p:nvSpPr>
        <p:spPr>
          <a:xfrm>
            <a:off x="337930" y="232012"/>
            <a:ext cx="11516139" cy="6400800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678F6719-9150-8D2D-4104-2346DE7411DF}"/>
              </a:ext>
            </a:extLst>
          </p:cNvPr>
          <p:cNvGrpSpPr/>
          <p:nvPr/>
        </p:nvGrpSpPr>
        <p:grpSpPr>
          <a:xfrm>
            <a:off x="1483376" y="354369"/>
            <a:ext cx="900752" cy="882469"/>
            <a:chOff x="1034377" y="57890"/>
            <a:chExt cx="1082284" cy="1017198"/>
          </a:xfrm>
        </p:grpSpPr>
        <p:sp>
          <p:nvSpPr>
            <p:cNvPr id="6" name="Oval 22">
              <a:extLst>
                <a:ext uri="{FF2B5EF4-FFF2-40B4-BE49-F238E27FC236}">
                  <a16:creationId xmlns:a16="http://schemas.microsoft.com/office/drawing/2014/main" id="{C6101D95-851D-9496-C221-48B366049609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23">
              <a:extLst>
                <a:ext uri="{FF2B5EF4-FFF2-40B4-BE49-F238E27FC236}">
                  <a16:creationId xmlns:a16="http://schemas.microsoft.com/office/drawing/2014/main" id="{FBA567C0-F296-DC82-9861-983A22D67DD6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</a:endParaRPr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id="{EF49E456-2152-47E9-C3EE-5819DD8EB046}"/>
              </a:ext>
            </a:extLst>
          </p:cNvPr>
          <p:cNvSpPr txBox="1"/>
          <p:nvPr/>
        </p:nvSpPr>
        <p:spPr>
          <a:xfrm>
            <a:off x="2384128" y="415923"/>
            <a:ext cx="878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ker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các phép chia sau.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9038CC6-27F6-D727-A48B-7938C732F17F}"/>
              </a:ext>
            </a:extLst>
          </p:cNvPr>
          <p:cNvSpPr txBox="1"/>
          <p:nvPr/>
        </p:nvSpPr>
        <p:spPr>
          <a:xfrm>
            <a:off x="1647071" y="1194285"/>
            <a:ext cx="596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4F689882-F6FC-AA50-04C3-0BAB2217CE04}"/>
              </a:ext>
            </a:extLst>
          </p:cNvPr>
          <p:cNvSpPr txBox="1"/>
          <p:nvPr/>
        </p:nvSpPr>
        <p:spPr>
          <a:xfrm>
            <a:off x="2601652" y="1194292"/>
            <a:ext cx="1480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68 : 59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9DCBD4F-0A1B-6B51-A8F0-D5385E20B0C4}"/>
              </a:ext>
            </a:extLst>
          </p:cNvPr>
          <p:cNvSpPr txBox="1"/>
          <p:nvPr/>
        </p:nvSpPr>
        <p:spPr>
          <a:xfrm>
            <a:off x="1105467" y="1812692"/>
            <a:ext cx="10495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Làm tròn các số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68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59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đến hàng chục thì được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BC2C54D-2D3B-EA3A-3D3E-F3DA3E597B83}"/>
              </a:ext>
            </a:extLst>
          </p:cNvPr>
          <p:cNvSpPr txBox="1"/>
          <p:nvPr/>
        </p:nvSpPr>
        <p:spPr>
          <a:xfrm>
            <a:off x="1105467" y="2383958"/>
            <a:ext cx="9990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/>
              <a:t>70 : 60 = 1, dư 10 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(nhẩm: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=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1, dư 10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47B3C056-4D6B-B020-116B-6BE2093D657F}"/>
              </a:ext>
            </a:extLst>
          </p:cNvPr>
          <p:cNvSpPr/>
          <p:nvPr/>
        </p:nvSpPr>
        <p:spPr>
          <a:xfrm>
            <a:off x="1705969" y="3094341"/>
            <a:ext cx="8625386" cy="25342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D80EAB6-56F4-60A4-B9AD-9ED6D0081C39}"/>
              </a:ext>
            </a:extLst>
          </p:cNvPr>
          <p:cNvSpPr txBox="1"/>
          <p:nvPr/>
        </p:nvSpPr>
        <p:spPr>
          <a:xfrm>
            <a:off x="2007132" y="3286821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59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59,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59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68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 nhận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B29A8D35-47C7-D259-EC50-7747A752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811" y="3284474"/>
            <a:ext cx="588529" cy="57841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EC79241-47D0-48F0-EB57-697ABE4344D5}"/>
              </a:ext>
            </a:extLst>
          </p:cNvPr>
          <p:cNvSpPr txBox="1"/>
          <p:nvPr/>
        </p:nvSpPr>
        <p:spPr>
          <a:xfrm>
            <a:off x="2179000" y="4423519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59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118,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118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68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5A90E06A-0E3C-90EE-9C4E-20400C043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466" y="4352836"/>
            <a:ext cx="588529" cy="578417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715E1B3-D310-645E-2D2E-FA59D772ADB6}"/>
              </a:ext>
            </a:extLst>
          </p:cNvPr>
          <p:cNvSpPr txBox="1"/>
          <p:nvPr/>
        </p:nvSpPr>
        <p:spPr>
          <a:xfrm>
            <a:off x="2473210" y="5768666"/>
            <a:ext cx="7959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Vậy thương của phép chia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68 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59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 là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ũi tên: Phải 17">
            <a:extLst>
              <a:ext uri="{FF2B5EF4-FFF2-40B4-BE49-F238E27FC236}">
                <a16:creationId xmlns:a16="http://schemas.microsoft.com/office/drawing/2014/main" id="{72EE44C8-2039-DAA4-1543-F83B623365F2}"/>
              </a:ext>
            </a:extLst>
          </p:cNvPr>
          <p:cNvSpPr/>
          <p:nvPr/>
        </p:nvSpPr>
        <p:spPr>
          <a:xfrm>
            <a:off x="1705969" y="5816709"/>
            <a:ext cx="679847" cy="548174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9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4" grpId="0"/>
      <p:bldP spid="16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53CE4F94-5A36-9B2A-270F-C03AF62C1D4D}"/>
              </a:ext>
            </a:extLst>
          </p:cNvPr>
          <p:cNvSpPr/>
          <p:nvPr/>
        </p:nvSpPr>
        <p:spPr>
          <a:xfrm>
            <a:off x="337930" y="232012"/>
            <a:ext cx="11516139" cy="6400800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678F6719-9150-8D2D-4104-2346DE7411DF}"/>
              </a:ext>
            </a:extLst>
          </p:cNvPr>
          <p:cNvGrpSpPr/>
          <p:nvPr/>
        </p:nvGrpSpPr>
        <p:grpSpPr>
          <a:xfrm>
            <a:off x="1483376" y="354369"/>
            <a:ext cx="900752" cy="882469"/>
            <a:chOff x="1034377" y="57890"/>
            <a:chExt cx="1082284" cy="1017198"/>
          </a:xfrm>
        </p:grpSpPr>
        <p:sp>
          <p:nvSpPr>
            <p:cNvPr id="6" name="Oval 22">
              <a:extLst>
                <a:ext uri="{FF2B5EF4-FFF2-40B4-BE49-F238E27FC236}">
                  <a16:creationId xmlns:a16="http://schemas.microsoft.com/office/drawing/2014/main" id="{C6101D95-851D-9496-C221-48B366049609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23">
              <a:extLst>
                <a:ext uri="{FF2B5EF4-FFF2-40B4-BE49-F238E27FC236}">
                  <a16:creationId xmlns:a16="http://schemas.microsoft.com/office/drawing/2014/main" id="{FBA567C0-F296-DC82-9861-983A22D67DD6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</a:endParaRPr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id="{EF49E456-2152-47E9-C3EE-5819DD8EB046}"/>
              </a:ext>
            </a:extLst>
          </p:cNvPr>
          <p:cNvSpPr txBox="1"/>
          <p:nvPr/>
        </p:nvSpPr>
        <p:spPr>
          <a:xfrm>
            <a:off x="2384128" y="415923"/>
            <a:ext cx="878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ker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các phép chia sau.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9038CC6-27F6-D727-A48B-7938C732F17F}"/>
              </a:ext>
            </a:extLst>
          </p:cNvPr>
          <p:cNvSpPr txBox="1"/>
          <p:nvPr/>
        </p:nvSpPr>
        <p:spPr>
          <a:xfrm>
            <a:off x="1647071" y="1194285"/>
            <a:ext cx="596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4F689882-F6FC-AA50-04C3-0BAB2217CE04}"/>
              </a:ext>
            </a:extLst>
          </p:cNvPr>
          <p:cNvSpPr txBox="1"/>
          <p:nvPr/>
        </p:nvSpPr>
        <p:spPr>
          <a:xfrm>
            <a:off x="2601651" y="1194292"/>
            <a:ext cx="1683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695 : 75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9DCBD4F-0A1B-6B51-A8F0-D5385E20B0C4}"/>
              </a:ext>
            </a:extLst>
          </p:cNvPr>
          <p:cNvSpPr txBox="1"/>
          <p:nvPr/>
        </p:nvSpPr>
        <p:spPr>
          <a:xfrm>
            <a:off x="1105467" y="1812692"/>
            <a:ext cx="10495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Làm tròn các số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695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75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đến hàng chục thì được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700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BC2C54D-2D3B-EA3A-3D3E-F3DA3E597B83}"/>
              </a:ext>
            </a:extLst>
          </p:cNvPr>
          <p:cNvSpPr txBox="1"/>
          <p:nvPr/>
        </p:nvSpPr>
        <p:spPr>
          <a:xfrm>
            <a:off x="1105467" y="2383958"/>
            <a:ext cx="9990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/>
              <a:t>700 : 80 = 8, dư 60 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(nhẩm: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=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8, dư 60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47B3C056-4D6B-B020-116B-6BE2093D657F}"/>
              </a:ext>
            </a:extLst>
          </p:cNvPr>
          <p:cNvSpPr/>
          <p:nvPr/>
        </p:nvSpPr>
        <p:spPr>
          <a:xfrm>
            <a:off x="1705969" y="3094341"/>
            <a:ext cx="8625386" cy="25342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D80EAB6-56F4-60A4-B9AD-9ED6D0081C39}"/>
              </a:ext>
            </a:extLst>
          </p:cNvPr>
          <p:cNvSpPr txBox="1"/>
          <p:nvPr/>
        </p:nvSpPr>
        <p:spPr>
          <a:xfrm>
            <a:off x="2253200" y="3275618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75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600,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600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800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 loại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B29A8D35-47C7-D259-EC50-7747A752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811" y="3284474"/>
            <a:ext cx="588529" cy="57841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EC79241-47D0-48F0-EB57-697ABE4344D5}"/>
              </a:ext>
            </a:extLst>
          </p:cNvPr>
          <p:cNvSpPr txBox="1"/>
          <p:nvPr/>
        </p:nvSpPr>
        <p:spPr>
          <a:xfrm>
            <a:off x="2255984" y="4356125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75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675,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675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800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5A90E06A-0E3C-90EE-9C4E-20400C043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466" y="4352836"/>
            <a:ext cx="588529" cy="578417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715E1B3-D310-645E-2D2E-FA59D772ADB6}"/>
              </a:ext>
            </a:extLst>
          </p:cNvPr>
          <p:cNvSpPr txBox="1"/>
          <p:nvPr/>
        </p:nvSpPr>
        <p:spPr>
          <a:xfrm>
            <a:off x="2473210" y="5768666"/>
            <a:ext cx="7959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Vậy thương của phép chia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695 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75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 là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ũi tên: Phải 17">
            <a:extLst>
              <a:ext uri="{FF2B5EF4-FFF2-40B4-BE49-F238E27FC236}">
                <a16:creationId xmlns:a16="http://schemas.microsoft.com/office/drawing/2014/main" id="{72EE44C8-2039-DAA4-1543-F83B623365F2}"/>
              </a:ext>
            </a:extLst>
          </p:cNvPr>
          <p:cNvSpPr/>
          <p:nvPr/>
        </p:nvSpPr>
        <p:spPr>
          <a:xfrm>
            <a:off x="1705969" y="5816709"/>
            <a:ext cx="679847" cy="548174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2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4" grpId="0"/>
      <p:bldP spid="16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53CE4F94-5A36-9B2A-270F-C03AF62C1D4D}"/>
              </a:ext>
            </a:extLst>
          </p:cNvPr>
          <p:cNvSpPr/>
          <p:nvPr/>
        </p:nvSpPr>
        <p:spPr>
          <a:xfrm>
            <a:off x="337930" y="232012"/>
            <a:ext cx="11516139" cy="6400800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678F6719-9150-8D2D-4104-2346DE7411DF}"/>
              </a:ext>
            </a:extLst>
          </p:cNvPr>
          <p:cNvGrpSpPr/>
          <p:nvPr/>
        </p:nvGrpSpPr>
        <p:grpSpPr>
          <a:xfrm>
            <a:off x="1483376" y="354369"/>
            <a:ext cx="900752" cy="882469"/>
            <a:chOff x="1034377" y="57890"/>
            <a:chExt cx="1082284" cy="1017198"/>
          </a:xfrm>
        </p:grpSpPr>
        <p:sp>
          <p:nvSpPr>
            <p:cNvPr id="6" name="Oval 22">
              <a:extLst>
                <a:ext uri="{FF2B5EF4-FFF2-40B4-BE49-F238E27FC236}">
                  <a16:creationId xmlns:a16="http://schemas.microsoft.com/office/drawing/2014/main" id="{C6101D95-851D-9496-C221-48B366049609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23">
              <a:extLst>
                <a:ext uri="{FF2B5EF4-FFF2-40B4-BE49-F238E27FC236}">
                  <a16:creationId xmlns:a16="http://schemas.microsoft.com/office/drawing/2014/main" id="{FBA567C0-F296-DC82-9861-983A22D67DD6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</a:endParaRPr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id="{EF49E456-2152-47E9-C3EE-5819DD8EB046}"/>
              </a:ext>
            </a:extLst>
          </p:cNvPr>
          <p:cNvSpPr txBox="1"/>
          <p:nvPr/>
        </p:nvSpPr>
        <p:spPr>
          <a:xfrm>
            <a:off x="2384128" y="415923"/>
            <a:ext cx="878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ker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các phép chia sau.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9038CC6-27F6-D727-A48B-7938C732F17F}"/>
              </a:ext>
            </a:extLst>
          </p:cNvPr>
          <p:cNvSpPr txBox="1"/>
          <p:nvPr/>
        </p:nvSpPr>
        <p:spPr>
          <a:xfrm>
            <a:off x="1647071" y="1194285"/>
            <a:ext cx="596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4F689882-F6FC-AA50-04C3-0BAB2217CE04}"/>
              </a:ext>
            </a:extLst>
          </p:cNvPr>
          <p:cNvSpPr txBox="1"/>
          <p:nvPr/>
        </p:nvSpPr>
        <p:spPr>
          <a:xfrm>
            <a:off x="2601651" y="1194292"/>
            <a:ext cx="1683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110 : 36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9DCBD4F-0A1B-6B51-A8F0-D5385E20B0C4}"/>
              </a:ext>
            </a:extLst>
          </p:cNvPr>
          <p:cNvSpPr txBox="1"/>
          <p:nvPr/>
        </p:nvSpPr>
        <p:spPr>
          <a:xfrm>
            <a:off x="1105467" y="1812692"/>
            <a:ext cx="10495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Làm tròn các số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đến hàng chục thì được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BC2C54D-2D3B-EA3A-3D3E-F3DA3E597B83}"/>
              </a:ext>
            </a:extLst>
          </p:cNvPr>
          <p:cNvSpPr txBox="1"/>
          <p:nvPr/>
        </p:nvSpPr>
        <p:spPr>
          <a:xfrm>
            <a:off x="1105467" y="2383958"/>
            <a:ext cx="9990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/>
              <a:t>110 : 40 = 2, dư 30 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(nhẩm: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=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2, dư 30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47B3C056-4D6B-B020-116B-6BE2093D657F}"/>
              </a:ext>
            </a:extLst>
          </p:cNvPr>
          <p:cNvSpPr/>
          <p:nvPr/>
        </p:nvSpPr>
        <p:spPr>
          <a:xfrm>
            <a:off x="1705969" y="3094341"/>
            <a:ext cx="8625386" cy="25342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D80EAB6-56F4-60A4-B9AD-9ED6D0081C39}"/>
              </a:ext>
            </a:extLst>
          </p:cNvPr>
          <p:cNvSpPr txBox="1"/>
          <p:nvPr/>
        </p:nvSpPr>
        <p:spPr>
          <a:xfrm>
            <a:off x="2127097" y="3291481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72,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72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 loại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B29A8D35-47C7-D259-EC50-7747A752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811" y="3284474"/>
            <a:ext cx="588529" cy="57841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EC79241-47D0-48F0-EB57-697ABE4344D5}"/>
              </a:ext>
            </a:extLst>
          </p:cNvPr>
          <p:cNvSpPr txBox="1"/>
          <p:nvPr/>
        </p:nvSpPr>
        <p:spPr>
          <a:xfrm>
            <a:off x="2327331" y="4392644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108,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108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5A90E06A-0E3C-90EE-9C4E-20400C043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466" y="4352836"/>
            <a:ext cx="588529" cy="578417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715E1B3-D310-645E-2D2E-FA59D772ADB6}"/>
              </a:ext>
            </a:extLst>
          </p:cNvPr>
          <p:cNvSpPr txBox="1"/>
          <p:nvPr/>
        </p:nvSpPr>
        <p:spPr>
          <a:xfrm>
            <a:off x="2473210" y="5768666"/>
            <a:ext cx="7959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Vậy thương của phép chia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110 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 là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ũi tên: Phải 17">
            <a:extLst>
              <a:ext uri="{FF2B5EF4-FFF2-40B4-BE49-F238E27FC236}">
                <a16:creationId xmlns:a16="http://schemas.microsoft.com/office/drawing/2014/main" id="{72EE44C8-2039-DAA4-1543-F83B623365F2}"/>
              </a:ext>
            </a:extLst>
          </p:cNvPr>
          <p:cNvSpPr/>
          <p:nvPr/>
        </p:nvSpPr>
        <p:spPr>
          <a:xfrm>
            <a:off x="1705969" y="5816709"/>
            <a:ext cx="679847" cy="548174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5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4" grpId="0"/>
      <p:bldP spid="16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53CE4F94-5A36-9B2A-270F-C03AF62C1D4D}"/>
              </a:ext>
            </a:extLst>
          </p:cNvPr>
          <p:cNvSpPr/>
          <p:nvPr/>
        </p:nvSpPr>
        <p:spPr>
          <a:xfrm>
            <a:off x="337930" y="232012"/>
            <a:ext cx="11516139" cy="6400800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678F6719-9150-8D2D-4104-2346DE7411DF}"/>
              </a:ext>
            </a:extLst>
          </p:cNvPr>
          <p:cNvGrpSpPr/>
          <p:nvPr/>
        </p:nvGrpSpPr>
        <p:grpSpPr>
          <a:xfrm>
            <a:off x="1483376" y="354369"/>
            <a:ext cx="900752" cy="882469"/>
            <a:chOff x="1034377" y="57890"/>
            <a:chExt cx="1082284" cy="1017198"/>
          </a:xfrm>
        </p:grpSpPr>
        <p:sp>
          <p:nvSpPr>
            <p:cNvPr id="6" name="Oval 22">
              <a:extLst>
                <a:ext uri="{FF2B5EF4-FFF2-40B4-BE49-F238E27FC236}">
                  <a16:creationId xmlns:a16="http://schemas.microsoft.com/office/drawing/2014/main" id="{C6101D95-851D-9496-C221-48B366049609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23">
              <a:extLst>
                <a:ext uri="{FF2B5EF4-FFF2-40B4-BE49-F238E27FC236}">
                  <a16:creationId xmlns:a16="http://schemas.microsoft.com/office/drawing/2014/main" id="{FBA567C0-F296-DC82-9861-983A22D67DD6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</a:endParaRPr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id="{EF49E456-2152-47E9-C3EE-5819DD8EB046}"/>
              </a:ext>
            </a:extLst>
          </p:cNvPr>
          <p:cNvSpPr txBox="1"/>
          <p:nvPr/>
        </p:nvSpPr>
        <p:spPr>
          <a:xfrm>
            <a:off x="2384128" y="415923"/>
            <a:ext cx="878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ker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các phép chia sau.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9038CC6-27F6-D727-A48B-7938C732F17F}"/>
              </a:ext>
            </a:extLst>
          </p:cNvPr>
          <p:cNvSpPr txBox="1"/>
          <p:nvPr/>
        </p:nvSpPr>
        <p:spPr>
          <a:xfrm>
            <a:off x="1647071" y="1194285"/>
            <a:ext cx="596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4F689882-F6FC-AA50-04C3-0BAB2217CE04}"/>
              </a:ext>
            </a:extLst>
          </p:cNvPr>
          <p:cNvSpPr txBox="1"/>
          <p:nvPr/>
        </p:nvSpPr>
        <p:spPr>
          <a:xfrm>
            <a:off x="2601651" y="1194292"/>
            <a:ext cx="1683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167 : 87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9DCBD4F-0A1B-6B51-A8F0-D5385E20B0C4}"/>
              </a:ext>
            </a:extLst>
          </p:cNvPr>
          <p:cNvSpPr txBox="1"/>
          <p:nvPr/>
        </p:nvSpPr>
        <p:spPr>
          <a:xfrm>
            <a:off x="1105467" y="1812692"/>
            <a:ext cx="10495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Làm tròn các số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167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87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đến hàng chục thì được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170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BC2C54D-2D3B-EA3A-3D3E-F3DA3E597B83}"/>
              </a:ext>
            </a:extLst>
          </p:cNvPr>
          <p:cNvSpPr txBox="1"/>
          <p:nvPr/>
        </p:nvSpPr>
        <p:spPr>
          <a:xfrm>
            <a:off x="1105467" y="2383958"/>
            <a:ext cx="9990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/>
              <a:t>170 : 90 = 1, dư 80 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(nhẩm: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=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1, dư 80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47B3C056-4D6B-B020-116B-6BE2093D657F}"/>
              </a:ext>
            </a:extLst>
          </p:cNvPr>
          <p:cNvSpPr/>
          <p:nvPr/>
        </p:nvSpPr>
        <p:spPr>
          <a:xfrm>
            <a:off x="1705969" y="3094341"/>
            <a:ext cx="8625386" cy="25342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D80EAB6-56F4-60A4-B9AD-9ED6D0081C39}"/>
              </a:ext>
            </a:extLst>
          </p:cNvPr>
          <p:cNvSpPr txBox="1"/>
          <p:nvPr/>
        </p:nvSpPr>
        <p:spPr>
          <a:xfrm>
            <a:off x="2127097" y="3291481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87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87,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87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167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 nhận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B29A8D35-47C7-D259-EC50-7747A752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811" y="3284474"/>
            <a:ext cx="588529" cy="57841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EC79241-47D0-48F0-EB57-697ABE4344D5}"/>
              </a:ext>
            </a:extLst>
          </p:cNvPr>
          <p:cNvSpPr txBox="1"/>
          <p:nvPr/>
        </p:nvSpPr>
        <p:spPr>
          <a:xfrm>
            <a:off x="2327331" y="4392644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87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174,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174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167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 loại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5A90E06A-0E3C-90EE-9C4E-20400C043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466" y="4352836"/>
            <a:ext cx="588529" cy="578417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715E1B3-D310-645E-2D2E-FA59D772ADB6}"/>
              </a:ext>
            </a:extLst>
          </p:cNvPr>
          <p:cNvSpPr txBox="1"/>
          <p:nvPr/>
        </p:nvSpPr>
        <p:spPr>
          <a:xfrm>
            <a:off x="2473210" y="5768666"/>
            <a:ext cx="7959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Vậy thương của phép chia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167 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87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 là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ũi tên: Phải 17">
            <a:extLst>
              <a:ext uri="{FF2B5EF4-FFF2-40B4-BE49-F238E27FC236}">
                <a16:creationId xmlns:a16="http://schemas.microsoft.com/office/drawing/2014/main" id="{72EE44C8-2039-DAA4-1543-F83B623365F2}"/>
              </a:ext>
            </a:extLst>
          </p:cNvPr>
          <p:cNvSpPr/>
          <p:nvPr/>
        </p:nvSpPr>
        <p:spPr>
          <a:xfrm>
            <a:off x="1705969" y="5816709"/>
            <a:ext cx="679847" cy="548174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9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4" grpId="0"/>
      <p:bldP spid="16" grpId="0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53CE4F94-5A36-9B2A-270F-C03AF62C1D4D}"/>
              </a:ext>
            </a:extLst>
          </p:cNvPr>
          <p:cNvSpPr/>
          <p:nvPr/>
        </p:nvSpPr>
        <p:spPr>
          <a:xfrm>
            <a:off x="337930" y="232012"/>
            <a:ext cx="11516139" cy="6400800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678F6719-9150-8D2D-4104-2346DE7411DF}"/>
              </a:ext>
            </a:extLst>
          </p:cNvPr>
          <p:cNvGrpSpPr/>
          <p:nvPr/>
        </p:nvGrpSpPr>
        <p:grpSpPr>
          <a:xfrm>
            <a:off x="1483376" y="354369"/>
            <a:ext cx="900752" cy="882469"/>
            <a:chOff x="1034377" y="57890"/>
            <a:chExt cx="1082284" cy="1017198"/>
          </a:xfrm>
        </p:grpSpPr>
        <p:sp>
          <p:nvSpPr>
            <p:cNvPr id="6" name="Oval 22">
              <a:extLst>
                <a:ext uri="{FF2B5EF4-FFF2-40B4-BE49-F238E27FC236}">
                  <a16:creationId xmlns:a16="http://schemas.microsoft.com/office/drawing/2014/main" id="{C6101D95-851D-9496-C221-48B366049609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23">
              <a:extLst>
                <a:ext uri="{FF2B5EF4-FFF2-40B4-BE49-F238E27FC236}">
                  <a16:creationId xmlns:a16="http://schemas.microsoft.com/office/drawing/2014/main" id="{FBA567C0-F296-DC82-9861-983A22D67DD6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</a:endParaRPr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id="{EF49E456-2152-47E9-C3EE-5819DD8EB046}"/>
              </a:ext>
            </a:extLst>
          </p:cNvPr>
          <p:cNvSpPr txBox="1"/>
          <p:nvPr/>
        </p:nvSpPr>
        <p:spPr>
          <a:xfrm>
            <a:off x="2384128" y="415923"/>
            <a:ext cx="878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ker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các phép chia sau.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9038CC6-27F6-D727-A48B-7938C732F17F}"/>
              </a:ext>
            </a:extLst>
          </p:cNvPr>
          <p:cNvSpPr txBox="1"/>
          <p:nvPr/>
        </p:nvSpPr>
        <p:spPr>
          <a:xfrm>
            <a:off x="1647071" y="1194285"/>
            <a:ext cx="596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4F689882-F6FC-AA50-04C3-0BAB2217CE04}"/>
              </a:ext>
            </a:extLst>
          </p:cNvPr>
          <p:cNvSpPr txBox="1"/>
          <p:nvPr/>
        </p:nvSpPr>
        <p:spPr>
          <a:xfrm>
            <a:off x="2601651" y="1194292"/>
            <a:ext cx="1683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292 : 41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9DCBD4F-0A1B-6B51-A8F0-D5385E20B0C4}"/>
              </a:ext>
            </a:extLst>
          </p:cNvPr>
          <p:cNvSpPr txBox="1"/>
          <p:nvPr/>
        </p:nvSpPr>
        <p:spPr>
          <a:xfrm>
            <a:off x="1105467" y="1812692"/>
            <a:ext cx="10495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Làm tròn các số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292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41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đến hàng chục thì được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290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BC2C54D-2D3B-EA3A-3D3E-F3DA3E597B83}"/>
              </a:ext>
            </a:extLst>
          </p:cNvPr>
          <p:cNvSpPr txBox="1"/>
          <p:nvPr/>
        </p:nvSpPr>
        <p:spPr>
          <a:xfrm>
            <a:off x="1105467" y="2383958"/>
            <a:ext cx="9990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/>
              <a:t>290 : 40 = 7, dư 10 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(nhẩm: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: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 chục = 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7, dư 10</a:t>
            </a:r>
            <a:r>
              <a:rPr lang="vi-VN" sz="3200" i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47B3C056-4D6B-B020-116B-6BE2093D657F}"/>
              </a:ext>
            </a:extLst>
          </p:cNvPr>
          <p:cNvSpPr/>
          <p:nvPr/>
        </p:nvSpPr>
        <p:spPr>
          <a:xfrm>
            <a:off x="1705969" y="3094341"/>
            <a:ext cx="8625386" cy="25342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D80EAB6-56F4-60A4-B9AD-9ED6D0081C39}"/>
              </a:ext>
            </a:extLst>
          </p:cNvPr>
          <p:cNvSpPr txBox="1"/>
          <p:nvPr/>
        </p:nvSpPr>
        <p:spPr>
          <a:xfrm>
            <a:off x="2294220" y="3287763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41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287,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287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292</a:t>
            </a:r>
          </a:p>
          <a:p>
            <a:pPr algn="ctr"/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nên nhận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B29A8D35-47C7-D259-EC50-7747A752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811" y="3284474"/>
            <a:ext cx="588529" cy="57841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EC79241-47D0-48F0-EB57-697ABE4344D5}"/>
              </a:ext>
            </a:extLst>
          </p:cNvPr>
          <p:cNvSpPr txBox="1"/>
          <p:nvPr/>
        </p:nvSpPr>
        <p:spPr>
          <a:xfrm>
            <a:off x="2327331" y="4392644"/>
            <a:ext cx="793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Thử với thương là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41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328,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328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292</a:t>
            </a:r>
          </a:p>
          <a:p>
            <a:pPr algn="ctr"/>
            <a:r>
              <a:rPr 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vi-VN" sz="32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5A90E06A-0E3C-90EE-9C4E-20400C043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466" y="4352836"/>
            <a:ext cx="588529" cy="578417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715E1B3-D310-645E-2D2E-FA59D772ADB6}"/>
              </a:ext>
            </a:extLst>
          </p:cNvPr>
          <p:cNvSpPr txBox="1"/>
          <p:nvPr/>
        </p:nvSpPr>
        <p:spPr>
          <a:xfrm>
            <a:off x="2473210" y="5768666"/>
            <a:ext cx="7959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Vậy thương của phép chia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292 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41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 là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ũi tên: Phải 17">
            <a:extLst>
              <a:ext uri="{FF2B5EF4-FFF2-40B4-BE49-F238E27FC236}">
                <a16:creationId xmlns:a16="http://schemas.microsoft.com/office/drawing/2014/main" id="{72EE44C8-2039-DAA4-1543-F83B623365F2}"/>
              </a:ext>
            </a:extLst>
          </p:cNvPr>
          <p:cNvSpPr/>
          <p:nvPr/>
        </p:nvSpPr>
        <p:spPr>
          <a:xfrm>
            <a:off x="1705969" y="5816709"/>
            <a:ext cx="679847" cy="548174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4" grpId="0"/>
      <p:bldP spid="16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6" name="Group 11">
            <a:extLst>
              <a:ext uri="{FF2B5EF4-FFF2-40B4-BE49-F238E27FC236}">
                <a16:creationId xmlns:a16="http://schemas.microsoft.com/office/drawing/2014/main" id="{D6978946-1803-241D-AAF4-C6D73BE9F94D}"/>
              </a:ext>
            </a:extLst>
          </p:cNvPr>
          <p:cNvGrpSpPr/>
          <p:nvPr/>
        </p:nvGrpSpPr>
        <p:grpSpPr>
          <a:xfrm>
            <a:off x="89699" y="137160"/>
            <a:ext cx="12102301" cy="4093326"/>
            <a:chOff x="89699" y="0"/>
            <a:chExt cx="12102301" cy="40933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1EDB0DD-ECC7-3213-FA93-00C44A9A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714419" y="0"/>
              <a:ext cx="4477581" cy="3942137"/>
            </a:xfrm>
            <a:prstGeom prst="rect">
              <a:avLst/>
            </a:prstGeom>
          </p:spPr>
        </p:pic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E72675F5-B8FC-7829-BD35-23CBB9855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9699" y="151189"/>
              <a:ext cx="4477581" cy="3942137"/>
            </a:xfrm>
            <a:prstGeom prst="rect">
              <a:avLst/>
            </a:prstGeom>
          </p:spPr>
        </p:pic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CE284501-94EB-8465-7932-609046831A33}"/>
                </a:ext>
              </a:extLst>
            </p:cNvPr>
            <p:cNvGrpSpPr/>
            <p:nvPr/>
          </p:nvGrpSpPr>
          <p:grpSpPr>
            <a:xfrm>
              <a:off x="1070302" y="161238"/>
              <a:ext cx="10049874" cy="2773289"/>
              <a:chOff x="1070302" y="307643"/>
              <a:chExt cx="10049874" cy="277328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6D37D07-2118-884E-887B-BFA9D0B67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32968" y="2159344"/>
                <a:ext cx="4696391" cy="921588"/>
              </a:xfrm>
              <a:prstGeom prst="rect">
                <a:avLst/>
              </a:prstGeom>
            </p:spPr>
          </p:pic>
          <p:grpSp>
            <p:nvGrpSpPr>
              <p:cNvPr id="14" name="Group 5">
                <a:extLst>
                  <a:ext uri="{FF2B5EF4-FFF2-40B4-BE49-F238E27FC236}">
                    <a16:creationId xmlns:a16="http://schemas.microsoft.com/office/drawing/2014/main" id="{AAED9356-0268-D988-497F-C69F966CA10F}"/>
                  </a:ext>
                </a:extLst>
              </p:cNvPr>
              <p:cNvGrpSpPr/>
              <p:nvPr/>
            </p:nvGrpSpPr>
            <p:grpSpPr>
              <a:xfrm>
                <a:off x="1070302" y="307643"/>
                <a:ext cx="10049874" cy="2652649"/>
                <a:chOff x="5248002" y="6585061"/>
                <a:chExt cx="13210091" cy="3830812"/>
              </a:xfrm>
            </p:grpSpPr>
            <p:sp>
              <p:nvSpPr>
                <p:cNvPr id="15" name="TextBox 6">
                  <a:extLst>
                    <a:ext uri="{FF2B5EF4-FFF2-40B4-BE49-F238E27FC236}">
                      <a16:creationId xmlns:a16="http://schemas.microsoft.com/office/drawing/2014/main" id="{4391C388-B012-644A-B750-C5E8BCB50F65}"/>
                    </a:ext>
                  </a:extLst>
                </p:cNvPr>
                <p:cNvSpPr txBox="1"/>
                <p:nvPr/>
              </p:nvSpPr>
              <p:spPr>
                <a:xfrm>
                  <a:off x="5250005" y="6585062"/>
                  <a:ext cx="13208088" cy="38308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800" b="1" i="0" u="none" strike="noStrike" kern="1200" cap="none" spc="0" normalizeH="0" baseline="0" noProof="0">
                      <a:ln w="2762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5B9BD5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CỦNG CỐ</a:t>
                  </a:r>
                </a:p>
              </p:txBody>
            </p:sp>
            <p:sp>
              <p:nvSpPr>
                <p:cNvPr id="16" name="TextBox 7">
                  <a:extLst>
                    <a:ext uri="{FF2B5EF4-FFF2-40B4-BE49-F238E27FC236}">
                      <a16:creationId xmlns:a16="http://schemas.microsoft.com/office/drawing/2014/main" id="{6610C28A-AE61-4FA5-6339-E0ED7A7FCB3F}"/>
                    </a:ext>
                  </a:extLst>
                </p:cNvPr>
                <p:cNvSpPr txBox="1"/>
                <p:nvPr/>
              </p:nvSpPr>
              <p:spPr>
                <a:xfrm>
                  <a:off x="5248002" y="6585061"/>
                  <a:ext cx="13208092" cy="38308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CC99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C</a:t>
                  </a: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FFFF99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Ủ</a:t>
                  </a: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99FF99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N</a:t>
                  </a: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66FF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G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CC99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 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FF7C8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C</a:t>
                  </a: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CC99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Ố</a:t>
                  </a:r>
                  <a:endParaRPr kumimoji="0" lang="en-US" sz="13800" b="1" i="0" u="none" strike="noStrike" kern="1200" cap="none" spc="0" normalizeH="0" baseline="0" noProof="0" dirty="0">
                    <a:ln w="19050">
                      <a:solidFill>
                        <a:srgbClr val="002060"/>
                      </a:solidFill>
                      <a:prstDash val="solid"/>
                    </a:ln>
                    <a:solidFill>
                      <a:srgbClr val="66FFFF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iCiel Pony" panose="02000000000000000000" pitchFamily="2" charset="0"/>
                  </a:endParaRPr>
                </a:p>
              </p:txBody>
            </p:sp>
          </p:grpSp>
        </p:grpSp>
      </p:grpSp>
      <p:pic>
        <p:nvPicPr>
          <p:cNvPr id="24" name="Hình ảnh 23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86D0FF2F-EBA7-3DB9-50A4-F32DC8494E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5045" y1="75061" x2="55045" y2="75061"/>
                        <a14:foregroundMark x1="54884" y1="79992" x2="54884" y2="79992"/>
                        <a14:foregroundMark x1="53234" y1="88197" x2="53234" y2="88197"/>
                        <a14:foregroundMark x1="62419" y1="86580" x2="41915" y2="86136"/>
                        <a14:foregroundMark x1="41915" y1="86136" x2="41915" y2="86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58" r="16312"/>
          <a:stretch/>
        </p:blipFill>
        <p:spPr>
          <a:xfrm>
            <a:off x="3788615" y="2453917"/>
            <a:ext cx="3836107" cy="471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2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0A0C76B8-B643-AC23-E8DC-22D30FC5909F}"/>
              </a:ext>
            </a:extLst>
          </p:cNvPr>
          <p:cNvSpPr/>
          <p:nvPr/>
        </p:nvSpPr>
        <p:spPr>
          <a:xfrm>
            <a:off x="597408" y="212833"/>
            <a:ext cx="11082528" cy="6467856"/>
          </a:xfrm>
          <a:custGeom>
            <a:avLst/>
            <a:gdLst>
              <a:gd name="connsiteX0" fmla="*/ 0 w 11082528"/>
              <a:gd name="connsiteY0" fmla="*/ 1077998 h 6467856"/>
              <a:gd name="connsiteX1" fmla="*/ 1077998 w 11082528"/>
              <a:gd name="connsiteY1" fmla="*/ 0 h 6467856"/>
              <a:gd name="connsiteX2" fmla="*/ 10004530 w 11082528"/>
              <a:gd name="connsiteY2" fmla="*/ 0 h 6467856"/>
              <a:gd name="connsiteX3" fmla="*/ 11082528 w 11082528"/>
              <a:gd name="connsiteY3" fmla="*/ 1077998 h 6467856"/>
              <a:gd name="connsiteX4" fmla="*/ 11082528 w 11082528"/>
              <a:gd name="connsiteY4" fmla="*/ 5389858 h 6467856"/>
              <a:gd name="connsiteX5" fmla="*/ 10004530 w 11082528"/>
              <a:gd name="connsiteY5" fmla="*/ 6467856 h 6467856"/>
              <a:gd name="connsiteX6" fmla="*/ 1077998 w 11082528"/>
              <a:gd name="connsiteY6" fmla="*/ 6467856 h 6467856"/>
              <a:gd name="connsiteX7" fmla="*/ 0 w 11082528"/>
              <a:gd name="connsiteY7" fmla="*/ 5389858 h 6467856"/>
              <a:gd name="connsiteX8" fmla="*/ 0 w 11082528"/>
              <a:gd name="connsiteY8" fmla="*/ 1077998 h 646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6467856" fill="none" extrusionOk="0">
                <a:moveTo>
                  <a:pt x="0" y="1077998"/>
                </a:moveTo>
                <a:cubicBezTo>
                  <a:pt x="-58440" y="483761"/>
                  <a:pt x="554307" y="-83656"/>
                  <a:pt x="1077998" y="0"/>
                </a:cubicBezTo>
                <a:cubicBezTo>
                  <a:pt x="5322262" y="111930"/>
                  <a:pt x="7400743" y="-66876"/>
                  <a:pt x="10004530" y="0"/>
                </a:cubicBezTo>
                <a:cubicBezTo>
                  <a:pt x="10589362" y="10376"/>
                  <a:pt x="11078015" y="475936"/>
                  <a:pt x="11082528" y="1077998"/>
                </a:cubicBezTo>
                <a:cubicBezTo>
                  <a:pt x="11060587" y="1792861"/>
                  <a:pt x="11064878" y="3836937"/>
                  <a:pt x="11082528" y="5389858"/>
                </a:cubicBezTo>
                <a:cubicBezTo>
                  <a:pt x="11116961" y="5910937"/>
                  <a:pt x="10605489" y="6477788"/>
                  <a:pt x="10004530" y="6467856"/>
                </a:cubicBezTo>
                <a:cubicBezTo>
                  <a:pt x="8454779" y="6333664"/>
                  <a:pt x="5346729" y="6312512"/>
                  <a:pt x="1077998" y="6467856"/>
                </a:cubicBezTo>
                <a:cubicBezTo>
                  <a:pt x="474689" y="6434790"/>
                  <a:pt x="31767" y="6006761"/>
                  <a:pt x="0" y="5389858"/>
                </a:cubicBezTo>
                <a:cubicBezTo>
                  <a:pt x="-9626" y="3861664"/>
                  <a:pt x="-156389" y="2686367"/>
                  <a:pt x="0" y="1077998"/>
                </a:cubicBezTo>
                <a:close/>
              </a:path>
              <a:path w="11082528" h="6467856" stroke="0" extrusionOk="0">
                <a:moveTo>
                  <a:pt x="0" y="1077998"/>
                </a:moveTo>
                <a:cubicBezTo>
                  <a:pt x="-87548" y="562185"/>
                  <a:pt x="492809" y="-30770"/>
                  <a:pt x="1077998" y="0"/>
                </a:cubicBezTo>
                <a:cubicBezTo>
                  <a:pt x="4232222" y="-31899"/>
                  <a:pt x="7815167" y="-75219"/>
                  <a:pt x="10004530" y="0"/>
                </a:cubicBezTo>
                <a:cubicBezTo>
                  <a:pt x="10550516" y="-3151"/>
                  <a:pt x="11019724" y="454464"/>
                  <a:pt x="11082528" y="1077998"/>
                </a:cubicBezTo>
                <a:cubicBezTo>
                  <a:pt x="11082461" y="3084135"/>
                  <a:pt x="10962516" y="4817964"/>
                  <a:pt x="11082528" y="5389858"/>
                </a:cubicBezTo>
                <a:cubicBezTo>
                  <a:pt x="11068901" y="5931955"/>
                  <a:pt x="10641231" y="6576199"/>
                  <a:pt x="10004530" y="6467856"/>
                </a:cubicBezTo>
                <a:cubicBezTo>
                  <a:pt x="8780201" y="6440159"/>
                  <a:pt x="4835722" y="6500314"/>
                  <a:pt x="1077998" y="6467856"/>
                </a:cubicBezTo>
                <a:cubicBezTo>
                  <a:pt x="447325" y="6448146"/>
                  <a:pt x="56242" y="6045543"/>
                  <a:pt x="0" y="5389858"/>
                </a:cubicBezTo>
                <a:cubicBezTo>
                  <a:pt x="113846" y="4583595"/>
                  <a:pt x="-160480" y="1930886"/>
                  <a:pt x="0" y="1077998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AF84ADB-E072-6873-7EC8-391B097C1E0B}"/>
              </a:ext>
            </a:extLst>
          </p:cNvPr>
          <p:cNvSpPr/>
          <p:nvPr/>
        </p:nvSpPr>
        <p:spPr>
          <a:xfrm>
            <a:off x="6682129" y="2756296"/>
            <a:ext cx="4621948" cy="1380931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B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6600" b="1" noProof="0">
                <a:solidFill>
                  <a:srgbClr val="002060"/>
                </a:solidFill>
              </a:rPr>
              <a:t>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0F6EF6F1-43C7-9DBD-1B6C-BACF4492560D}"/>
              </a:ext>
            </a:extLst>
          </p:cNvPr>
          <p:cNvSpPr/>
          <p:nvPr/>
        </p:nvSpPr>
        <p:spPr>
          <a:xfrm>
            <a:off x="883403" y="4737536"/>
            <a:ext cx="4621948" cy="1380931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C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6600" b="1">
                <a:solidFill>
                  <a:srgbClr val="002060"/>
                </a:solidFill>
              </a:rPr>
              <a:t>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c">
            <a:extLst>
              <a:ext uri="{FF2B5EF4-FFF2-40B4-BE49-F238E27FC236}">
                <a16:creationId xmlns:a16="http://schemas.microsoft.com/office/drawing/2014/main" id="{60392ABA-F51E-5CA3-88A9-D8C4440B3E08}"/>
              </a:ext>
            </a:extLst>
          </p:cNvPr>
          <p:cNvSpPr/>
          <p:nvPr/>
        </p:nvSpPr>
        <p:spPr>
          <a:xfrm>
            <a:off x="883403" y="2756298"/>
            <a:ext cx="4621948" cy="1380931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A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6600" b="1" noProof="0">
                <a:solidFill>
                  <a:srgbClr val="002060"/>
                </a:solidFill>
              </a:rPr>
              <a:t>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d">
            <a:extLst>
              <a:ext uri="{FF2B5EF4-FFF2-40B4-BE49-F238E27FC236}">
                <a16:creationId xmlns:a16="http://schemas.microsoft.com/office/drawing/2014/main" id="{7327ABC8-5A84-3701-B1F4-86BA1BF23533}"/>
              </a:ext>
            </a:extLst>
          </p:cNvPr>
          <p:cNvSpPr/>
          <p:nvPr/>
        </p:nvSpPr>
        <p:spPr>
          <a:xfrm>
            <a:off x="6682128" y="4737536"/>
            <a:ext cx="4621949" cy="1380931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D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6600" b="1">
                <a:solidFill>
                  <a:srgbClr val="002060"/>
                </a:solidFill>
              </a:rPr>
              <a:t>4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7" name="Đúng">
            <a:extLst>
              <a:ext uri="{FF2B5EF4-FFF2-40B4-BE49-F238E27FC236}">
                <a16:creationId xmlns:a16="http://schemas.microsoft.com/office/drawing/2014/main" id="{EC595428-4E79-834B-0AEA-F8FFC4BC7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51" y="5353814"/>
            <a:ext cx="1355860" cy="1084686"/>
          </a:xfrm>
          <a:prstGeom prst="rect">
            <a:avLst/>
          </a:prstGeom>
        </p:spPr>
      </p:pic>
      <p:pic>
        <p:nvPicPr>
          <p:cNvPr id="18" name="Hình ảnh 17" descr="Ảnh có chứa văn bản&#10;&#10;Mô tả được tạo tự động">
            <a:extLst>
              <a:ext uri="{FF2B5EF4-FFF2-40B4-BE49-F238E27FC236}">
                <a16:creationId xmlns:a16="http://schemas.microsoft.com/office/drawing/2014/main" id="{DBB1235F-44D7-B138-8906-B4C5BC23F1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6" y="478119"/>
            <a:ext cx="2036048" cy="2036048"/>
          </a:xfrm>
          <a:prstGeom prst="rect">
            <a:avLst/>
          </a:prstGeom>
        </p:spPr>
      </p:pic>
      <p:pic>
        <p:nvPicPr>
          <p:cNvPr id="19" name="Hình ảnh 18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CC23C1CA-1096-3428-DFFA-FD25C25DF8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267" y="739533"/>
            <a:ext cx="2036048" cy="2036048"/>
          </a:xfrm>
          <a:prstGeom prst="rect">
            <a:avLst/>
          </a:prstGeom>
        </p:spPr>
      </p:pic>
      <p:sp>
        <p:nvSpPr>
          <p:cNvPr id="20" name="TextBox 8">
            <a:extLst>
              <a:ext uri="{FF2B5EF4-FFF2-40B4-BE49-F238E27FC236}">
                <a16:creationId xmlns:a16="http://schemas.microsoft.com/office/drawing/2014/main" id="{056D4FBD-A161-2AFF-AD7F-3F3F6BB8E43F}"/>
              </a:ext>
            </a:extLst>
          </p:cNvPr>
          <p:cNvSpPr txBox="1"/>
          <p:nvPr/>
        </p:nvSpPr>
        <p:spPr>
          <a:xfrm>
            <a:off x="2287891" y="719807"/>
            <a:ext cx="80025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vi-VN" sz="44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Ước lượng thương của phép chia </a:t>
            </a:r>
            <a:endParaRPr lang="en-US" sz="44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 algn="ctr">
              <a:buClr>
                <a:srgbClr val="000000"/>
              </a:buClr>
              <a:defRPr/>
            </a:pPr>
            <a:r>
              <a:rPr lang="vi-VN" sz="44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</a:t>
            </a:r>
            <a:r>
              <a:rPr lang="en-US" sz="44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64</a:t>
            </a:r>
            <a:r>
              <a:rPr lang="vi-VN" sz="44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: </a:t>
            </a:r>
            <a:r>
              <a:rPr lang="en-US" sz="44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48</a:t>
            </a:r>
            <a:r>
              <a:rPr lang="vi-VN" sz="44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978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6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7" grpId="0" animBg="1"/>
          <p:bldP spid="7" grpId="1" animBg="1"/>
          <p:bldP spid="7" grpId="2" animBg="1"/>
          <p:bldP spid="9" grpId="0" animBg="1"/>
          <p:bldP spid="9" grpId="1" animBg="1"/>
          <p:bldP spid="9" grpId="2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6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7" grpId="0" animBg="1"/>
          <p:bldP spid="7" grpId="1" animBg="1"/>
          <p:bldP spid="7" grpId="2" animBg="1"/>
          <p:bldP spid="9" grpId="0" animBg="1"/>
          <p:bldP spid="9" grpId="1" animBg="1"/>
          <p:bldP spid="9" grpId="2" animBg="1"/>
          <p:bldP spid="20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0A0C76B8-B643-AC23-E8DC-22D30FC5909F}"/>
              </a:ext>
            </a:extLst>
          </p:cNvPr>
          <p:cNvSpPr/>
          <p:nvPr/>
        </p:nvSpPr>
        <p:spPr>
          <a:xfrm>
            <a:off x="597408" y="212833"/>
            <a:ext cx="11082528" cy="6467856"/>
          </a:xfrm>
          <a:custGeom>
            <a:avLst/>
            <a:gdLst>
              <a:gd name="connsiteX0" fmla="*/ 0 w 11082528"/>
              <a:gd name="connsiteY0" fmla="*/ 1077998 h 6467856"/>
              <a:gd name="connsiteX1" fmla="*/ 1077998 w 11082528"/>
              <a:gd name="connsiteY1" fmla="*/ 0 h 6467856"/>
              <a:gd name="connsiteX2" fmla="*/ 10004530 w 11082528"/>
              <a:gd name="connsiteY2" fmla="*/ 0 h 6467856"/>
              <a:gd name="connsiteX3" fmla="*/ 11082528 w 11082528"/>
              <a:gd name="connsiteY3" fmla="*/ 1077998 h 6467856"/>
              <a:gd name="connsiteX4" fmla="*/ 11082528 w 11082528"/>
              <a:gd name="connsiteY4" fmla="*/ 5389858 h 6467856"/>
              <a:gd name="connsiteX5" fmla="*/ 10004530 w 11082528"/>
              <a:gd name="connsiteY5" fmla="*/ 6467856 h 6467856"/>
              <a:gd name="connsiteX6" fmla="*/ 1077998 w 11082528"/>
              <a:gd name="connsiteY6" fmla="*/ 6467856 h 6467856"/>
              <a:gd name="connsiteX7" fmla="*/ 0 w 11082528"/>
              <a:gd name="connsiteY7" fmla="*/ 5389858 h 6467856"/>
              <a:gd name="connsiteX8" fmla="*/ 0 w 11082528"/>
              <a:gd name="connsiteY8" fmla="*/ 1077998 h 646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6467856" fill="none" extrusionOk="0">
                <a:moveTo>
                  <a:pt x="0" y="1077998"/>
                </a:moveTo>
                <a:cubicBezTo>
                  <a:pt x="-58440" y="483761"/>
                  <a:pt x="554307" y="-83656"/>
                  <a:pt x="1077998" y="0"/>
                </a:cubicBezTo>
                <a:cubicBezTo>
                  <a:pt x="5322262" y="111930"/>
                  <a:pt x="7400743" y="-66876"/>
                  <a:pt x="10004530" y="0"/>
                </a:cubicBezTo>
                <a:cubicBezTo>
                  <a:pt x="10589362" y="10376"/>
                  <a:pt x="11078015" y="475936"/>
                  <a:pt x="11082528" y="1077998"/>
                </a:cubicBezTo>
                <a:cubicBezTo>
                  <a:pt x="11060587" y="1792861"/>
                  <a:pt x="11064878" y="3836937"/>
                  <a:pt x="11082528" y="5389858"/>
                </a:cubicBezTo>
                <a:cubicBezTo>
                  <a:pt x="11116961" y="5910937"/>
                  <a:pt x="10605489" y="6477788"/>
                  <a:pt x="10004530" y="6467856"/>
                </a:cubicBezTo>
                <a:cubicBezTo>
                  <a:pt x="8454779" y="6333664"/>
                  <a:pt x="5346729" y="6312512"/>
                  <a:pt x="1077998" y="6467856"/>
                </a:cubicBezTo>
                <a:cubicBezTo>
                  <a:pt x="474689" y="6434790"/>
                  <a:pt x="31767" y="6006761"/>
                  <a:pt x="0" y="5389858"/>
                </a:cubicBezTo>
                <a:cubicBezTo>
                  <a:pt x="-9626" y="3861664"/>
                  <a:pt x="-156389" y="2686367"/>
                  <a:pt x="0" y="1077998"/>
                </a:cubicBezTo>
                <a:close/>
              </a:path>
              <a:path w="11082528" h="6467856" stroke="0" extrusionOk="0">
                <a:moveTo>
                  <a:pt x="0" y="1077998"/>
                </a:moveTo>
                <a:cubicBezTo>
                  <a:pt x="-87548" y="562185"/>
                  <a:pt x="492809" y="-30770"/>
                  <a:pt x="1077998" y="0"/>
                </a:cubicBezTo>
                <a:cubicBezTo>
                  <a:pt x="4232222" y="-31899"/>
                  <a:pt x="7815167" y="-75219"/>
                  <a:pt x="10004530" y="0"/>
                </a:cubicBezTo>
                <a:cubicBezTo>
                  <a:pt x="10550516" y="-3151"/>
                  <a:pt x="11019724" y="454464"/>
                  <a:pt x="11082528" y="1077998"/>
                </a:cubicBezTo>
                <a:cubicBezTo>
                  <a:pt x="11082461" y="3084135"/>
                  <a:pt x="10962516" y="4817964"/>
                  <a:pt x="11082528" y="5389858"/>
                </a:cubicBezTo>
                <a:cubicBezTo>
                  <a:pt x="11068901" y="5931955"/>
                  <a:pt x="10641231" y="6576199"/>
                  <a:pt x="10004530" y="6467856"/>
                </a:cubicBezTo>
                <a:cubicBezTo>
                  <a:pt x="8780201" y="6440159"/>
                  <a:pt x="4835722" y="6500314"/>
                  <a:pt x="1077998" y="6467856"/>
                </a:cubicBezTo>
                <a:cubicBezTo>
                  <a:pt x="447325" y="6448146"/>
                  <a:pt x="56242" y="6045543"/>
                  <a:pt x="0" y="5389858"/>
                </a:cubicBezTo>
                <a:cubicBezTo>
                  <a:pt x="113846" y="4583595"/>
                  <a:pt x="-160480" y="1930886"/>
                  <a:pt x="0" y="1077998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18" name="Hình ảnh 17" descr="Ảnh có chứa văn bản&#10;&#10;Mô tả được tạo tự động">
            <a:extLst>
              <a:ext uri="{FF2B5EF4-FFF2-40B4-BE49-F238E27FC236}">
                <a16:creationId xmlns:a16="http://schemas.microsoft.com/office/drawing/2014/main" id="{DBB1235F-44D7-B138-8906-B4C5BC23F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6" y="478119"/>
            <a:ext cx="2036048" cy="2036048"/>
          </a:xfrm>
          <a:prstGeom prst="rect">
            <a:avLst/>
          </a:prstGeom>
        </p:spPr>
      </p:pic>
      <p:pic>
        <p:nvPicPr>
          <p:cNvPr id="19" name="Hình ảnh 18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CC23C1CA-1096-3428-DFFA-FD25C25DF8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267" y="739533"/>
            <a:ext cx="2036048" cy="2036048"/>
          </a:xfrm>
          <a:prstGeom prst="rect">
            <a:avLst/>
          </a:prstGeom>
        </p:spPr>
      </p:pic>
      <p:sp>
        <p:nvSpPr>
          <p:cNvPr id="20" name="TextBox 8">
            <a:extLst>
              <a:ext uri="{FF2B5EF4-FFF2-40B4-BE49-F238E27FC236}">
                <a16:creationId xmlns:a16="http://schemas.microsoft.com/office/drawing/2014/main" id="{056D4FBD-A161-2AFF-AD7F-3F3F6BB8E43F}"/>
              </a:ext>
            </a:extLst>
          </p:cNvPr>
          <p:cNvSpPr txBox="1"/>
          <p:nvPr/>
        </p:nvSpPr>
        <p:spPr>
          <a:xfrm>
            <a:off x="2287891" y="719807"/>
            <a:ext cx="80025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vi-VN" sz="44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Ước lượng thương của phép chia </a:t>
            </a:r>
            <a:endParaRPr lang="en-US" sz="44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 algn="ctr">
              <a:buClr>
                <a:srgbClr val="000000"/>
              </a:buClr>
              <a:defRPr/>
            </a:pPr>
            <a:r>
              <a:rPr lang="en-US" sz="44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98 </a:t>
            </a:r>
            <a:r>
              <a:rPr lang="vi-VN" sz="44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en-US" sz="44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69</a:t>
            </a:r>
            <a:r>
              <a:rPr lang="vi-VN" sz="44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sp>
        <p:nvSpPr>
          <p:cNvPr id="6" name="a">
            <a:extLst>
              <a:ext uri="{FF2B5EF4-FFF2-40B4-BE49-F238E27FC236}">
                <a16:creationId xmlns:a16="http://schemas.microsoft.com/office/drawing/2014/main" id="{C02FC8C5-63C9-F2D8-FDE1-596CEBAA7B4D}"/>
              </a:ext>
            </a:extLst>
          </p:cNvPr>
          <p:cNvSpPr/>
          <p:nvPr/>
        </p:nvSpPr>
        <p:spPr>
          <a:xfrm>
            <a:off x="6458035" y="2756296"/>
            <a:ext cx="4964051" cy="1380931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B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6600" b="1" noProof="0">
                <a:solidFill>
                  <a:srgbClr val="002060"/>
                </a:solidFill>
              </a:rPr>
              <a:t>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b">
            <a:extLst>
              <a:ext uri="{FF2B5EF4-FFF2-40B4-BE49-F238E27FC236}">
                <a16:creationId xmlns:a16="http://schemas.microsoft.com/office/drawing/2014/main" id="{1994EFE9-E80F-C1DC-C58C-02DE995A3832}"/>
              </a:ext>
            </a:extLst>
          </p:cNvPr>
          <p:cNvSpPr/>
          <p:nvPr/>
        </p:nvSpPr>
        <p:spPr>
          <a:xfrm>
            <a:off x="994008" y="2756295"/>
            <a:ext cx="4739959" cy="1380931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A. </a:t>
            </a:r>
            <a:r>
              <a:rPr lang="en-US" sz="6600" b="1" noProof="0">
                <a:solidFill>
                  <a:srgbClr val="002060"/>
                </a:solidFill>
              </a:rPr>
              <a:t>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c">
            <a:extLst>
              <a:ext uri="{FF2B5EF4-FFF2-40B4-BE49-F238E27FC236}">
                <a16:creationId xmlns:a16="http://schemas.microsoft.com/office/drawing/2014/main" id="{6B62D027-4B57-E29E-C2DE-5EB36E142774}"/>
              </a:ext>
            </a:extLst>
          </p:cNvPr>
          <p:cNvSpPr/>
          <p:nvPr/>
        </p:nvSpPr>
        <p:spPr>
          <a:xfrm>
            <a:off x="994008" y="4737535"/>
            <a:ext cx="4739958" cy="1380931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b="1">
                <a:solidFill>
                  <a:srgbClr val="002060"/>
                </a:solidFill>
                <a:latin typeface="Calibri" panose="020F0502020204030204"/>
              </a:rPr>
              <a:t>C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6600" b="1" noProof="0">
                <a:solidFill>
                  <a:srgbClr val="002060"/>
                </a:solidFill>
              </a:rPr>
              <a:t>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d">
            <a:extLst>
              <a:ext uri="{FF2B5EF4-FFF2-40B4-BE49-F238E27FC236}">
                <a16:creationId xmlns:a16="http://schemas.microsoft.com/office/drawing/2014/main" id="{EE3E9BE2-0B41-56C6-BD5B-99D48805E283}"/>
              </a:ext>
            </a:extLst>
          </p:cNvPr>
          <p:cNvSpPr/>
          <p:nvPr/>
        </p:nvSpPr>
        <p:spPr>
          <a:xfrm>
            <a:off x="6458035" y="4737536"/>
            <a:ext cx="4964052" cy="1380931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D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6600" b="1" noProof="0">
                <a:solidFill>
                  <a:srgbClr val="002060"/>
                </a:solidFill>
              </a:rPr>
              <a:t>4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2" name="Đúng">
            <a:extLst>
              <a:ext uri="{FF2B5EF4-FFF2-40B4-BE49-F238E27FC236}">
                <a16:creationId xmlns:a16="http://schemas.microsoft.com/office/drawing/2014/main" id="{CC388D80-0414-9805-A1C5-B783E5AD4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90" y="3390500"/>
            <a:ext cx="1355860" cy="10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6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grpId="0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65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 p14:presetBounceEnd="65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6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6" grpId="0" animBg="1"/>
          <p:bldP spid="6" grpId="1" animBg="1"/>
          <p:bldP spid="6" grpId="2" animBg="1"/>
          <p:bldP spid="8" grpId="0" animBg="1"/>
          <p:bldP spid="8" grpId="1" animBg="1"/>
          <p:bldP spid="10" grpId="0" animBg="1"/>
          <p:bldP spid="10" grpId="1" animBg="1"/>
          <p:bldP spid="10" grpId="2" animBg="1"/>
          <p:bldP spid="11" grpId="0" animBg="1"/>
          <p:bldP spid="11" grpId="1" animBg="1"/>
          <p:bldP spid="11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6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6" grpId="0" animBg="1"/>
          <p:bldP spid="6" grpId="1" animBg="1"/>
          <p:bldP spid="6" grpId="2" animBg="1"/>
          <p:bldP spid="8" grpId="0" animBg="1"/>
          <p:bldP spid="8" grpId="1" animBg="1"/>
          <p:bldP spid="10" grpId="0" animBg="1"/>
          <p:bldP spid="10" grpId="1" animBg="1"/>
          <p:bldP spid="10" grpId="2" animBg="1"/>
          <p:bldP spid="11" grpId="0" animBg="1"/>
          <p:bldP spid="11" grpId="1" animBg="1"/>
          <p:bldP spid="11" grpId="2" animBg="1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0A0C76B8-B643-AC23-E8DC-22D30FC5909F}"/>
              </a:ext>
            </a:extLst>
          </p:cNvPr>
          <p:cNvSpPr/>
          <p:nvPr/>
        </p:nvSpPr>
        <p:spPr>
          <a:xfrm>
            <a:off x="597408" y="212833"/>
            <a:ext cx="11082528" cy="6467856"/>
          </a:xfrm>
          <a:custGeom>
            <a:avLst/>
            <a:gdLst>
              <a:gd name="connsiteX0" fmla="*/ 0 w 11082528"/>
              <a:gd name="connsiteY0" fmla="*/ 1077998 h 6467856"/>
              <a:gd name="connsiteX1" fmla="*/ 1077998 w 11082528"/>
              <a:gd name="connsiteY1" fmla="*/ 0 h 6467856"/>
              <a:gd name="connsiteX2" fmla="*/ 10004530 w 11082528"/>
              <a:gd name="connsiteY2" fmla="*/ 0 h 6467856"/>
              <a:gd name="connsiteX3" fmla="*/ 11082528 w 11082528"/>
              <a:gd name="connsiteY3" fmla="*/ 1077998 h 6467856"/>
              <a:gd name="connsiteX4" fmla="*/ 11082528 w 11082528"/>
              <a:gd name="connsiteY4" fmla="*/ 5389858 h 6467856"/>
              <a:gd name="connsiteX5" fmla="*/ 10004530 w 11082528"/>
              <a:gd name="connsiteY5" fmla="*/ 6467856 h 6467856"/>
              <a:gd name="connsiteX6" fmla="*/ 1077998 w 11082528"/>
              <a:gd name="connsiteY6" fmla="*/ 6467856 h 6467856"/>
              <a:gd name="connsiteX7" fmla="*/ 0 w 11082528"/>
              <a:gd name="connsiteY7" fmla="*/ 5389858 h 6467856"/>
              <a:gd name="connsiteX8" fmla="*/ 0 w 11082528"/>
              <a:gd name="connsiteY8" fmla="*/ 1077998 h 646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6467856" fill="none" extrusionOk="0">
                <a:moveTo>
                  <a:pt x="0" y="1077998"/>
                </a:moveTo>
                <a:cubicBezTo>
                  <a:pt x="-58440" y="483761"/>
                  <a:pt x="554307" y="-83656"/>
                  <a:pt x="1077998" y="0"/>
                </a:cubicBezTo>
                <a:cubicBezTo>
                  <a:pt x="5322262" y="111930"/>
                  <a:pt x="7400743" y="-66876"/>
                  <a:pt x="10004530" y="0"/>
                </a:cubicBezTo>
                <a:cubicBezTo>
                  <a:pt x="10589362" y="10376"/>
                  <a:pt x="11078015" y="475936"/>
                  <a:pt x="11082528" y="1077998"/>
                </a:cubicBezTo>
                <a:cubicBezTo>
                  <a:pt x="11060587" y="1792861"/>
                  <a:pt x="11064878" y="3836937"/>
                  <a:pt x="11082528" y="5389858"/>
                </a:cubicBezTo>
                <a:cubicBezTo>
                  <a:pt x="11116961" y="5910937"/>
                  <a:pt x="10605489" y="6477788"/>
                  <a:pt x="10004530" y="6467856"/>
                </a:cubicBezTo>
                <a:cubicBezTo>
                  <a:pt x="8454779" y="6333664"/>
                  <a:pt x="5346729" y="6312512"/>
                  <a:pt x="1077998" y="6467856"/>
                </a:cubicBezTo>
                <a:cubicBezTo>
                  <a:pt x="474689" y="6434790"/>
                  <a:pt x="31767" y="6006761"/>
                  <a:pt x="0" y="5389858"/>
                </a:cubicBezTo>
                <a:cubicBezTo>
                  <a:pt x="-9626" y="3861664"/>
                  <a:pt x="-156389" y="2686367"/>
                  <a:pt x="0" y="1077998"/>
                </a:cubicBezTo>
                <a:close/>
              </a:path>
              <a:path w="11082528" h="6467856" stroke="0" extrusionOk="0">
                <a:moveTo>
                  <a:pt x="0" y="1077998"/>
                </a:moveTo>
                <a:cubicBezTo>
                  <a:pt x="-87548" y="562185"/>
                  <a:pt x="492809" y="-30770"/>
                  <a:pt x="1077998" y="0"/>
                </a:cubicBezTo>
                <a:cubicBezTo>
                  <a:pt x="4232222" y="-31899"/>
                  <a:pt x="7815167" y="-75219"/>
                  <a:pt x="10004530" y="0"/>
                </a:cubicBezTo>
                <a:cubicBezTo>
                  <a:pt x="10550516" y="-3151"/>
                  <a:pt x="11019724" y="454464"/>
                  <a:pt x="11082528" y="1077998"/>
                </a:cubicBezTo>
                <a:cubicBezTo>
                  <a:pt x="11082461" y="3084135"/>
                  <a:pt x="10962516" y="4817964"/>
                  <a:pt x="11082528" y="5389858"/>
                </a:cubicBezTo>
                <a:cubicBezTo>
                  <a:pt x="11068901" y="5931955"/>
                  <a:pt x="10641231" y="6576199"/>
                  <a:pt x="10004530" y="6467856"/>
                </a:cubicBezTo>
                <a:cubicBezTo>
                  <a:pt x="8780201" y="6440159"/>
                  <a:pt x="4835722" y="6500314"/>
                  <a:pt x="1077998" y="6467856"/>
                </a:cubicBezTo>
                <a:cubicBezTo>
                  <a:pt x="447325" y="6448146"/>
                  <a:pt x="56242" y="6045543"/>
                  <a:pt x="0" y="5389858"/>
                </a:cubicBezTo>
                <a:cubicBezTo>
                  <a:pt x="113846" y="4583595"/>
                  <a:pt x="-160480" y="1930886"/>
                  <a:pt x="0" y="1077998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18" name="Hình ảnh 17" descr="Ảnh có chứa văn bản&#10;&#10;Mô tả được tạo tự động">
            <a:extLst>
              <a:ext uri="{FF2B5EF4-FFF2-40B4-BE49-F238E27FC236}">
                <a16:creationId xmlns:a16="http://schemas.microsoft.com/office/drawing/2014/main" id="{DBB1235F-44D7-B138-8906-B4C5BC23F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6" y="478119"/>
            <a:ext cx="2036048" cy="2036048"/>
          </a:xfrm>
          <a:prstGeom prst="rect">
            <a:avLst/>
          </a:prstGeom>
        </p:spPr>
      </p:pic>
      <p:pic>
        <p:nvPicPr>
          <p:cNvPr id="19" name="Hình ảnh 18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CC23C1CA-1096-3428-DFFA-FD25C25DF8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267" y="739533"/>
            <a:ext cx="2036048" cy="2036048"/>
          </a:xfrm>
          <a:prstGeom prst="rect">
            <a:avLst/>
          </a:prstGeom>
        </p:spPr>
      </p:pic>
      <p:sp>
        <p:nvSpPr>
          <p:cNvPr id="20" name="TextBox 8">
            <a:extLst>
              <a:ext uri="{FF2B5EF4-FFF2-40B4-BE49-F238E27FC236}">
                <a16:creationId xmlns:a16="http://schemas.microsoft.com/office/drawing/2014/main" id="{056D4FBD-A161-2AFF-AD7F-3F3F6BB8E43F}"/>
              </a:ext>
            </a:extLst>
          </p:cNvPr>
          <p:cNvSpPr txBox="1"/>
          <p:nvPr/>
        </p:nvSpPr>
        <p:spPr>
          <a:xfrm>
            <a:off x="2287891" y="719807"/>
            <a:ext cx="80025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vi-VN" sz="44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Ước lượng thương của phép chia </a:t>
            </a:r>
            <a:endParaRPr lang="en-US" sz="44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 algn="ctr">
              <a:buClr>
                <a:srgbClr val="000000"/>
              </a:buClr>
              <a:defRPr/>
            </a:pPr>
            <a:r>
              <a:rPr lang="en-US" sz="44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234 </a:t>
            </a:r>
            <a:r>
              <a:rPr lang="vi-VN" sz="44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en-US" sz="44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79</a:t>
            </a:r>
            <a:r>
              <a:rPr lang="vi-VN" sz="44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sp>
        <p:nvSpPr>
          <p:cNvPr id="6" name="a">
            <a:extLst>
              <a:ext uri="{FF2B5EF4-FFF2-40B4-BE49-F238E27FC236}">
                <a16:creationId xmlns:a16="http://schemas.microsoft.com/office/drawing/2014/main" id="{C02FC8C5-63C9-F2D8-FDE1-596CEBAA7B4D}"/>
              </a:ext>
            </a:extLst>
          </p:cNvPr>
          <p:cNvSpPr/>
          <p:nvPr/>
        </p:nvSpPr>
        <p:spPr>
          <a:xfrm>
            <a:off x="6458035" y="2756296"/>
            <a:ext cx="4964051" cy="1380931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B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6600" b="1" noProof="0">
                <a:solidFill>
                  <a:srgbClr val="002060"/>
                </a:solidFill>
              </a:rPr>
              <a:t>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b">
            <a:extLst>
              <a:ext uri="{FF2B5EF4-FFF2-40B4-BE49-F238E27FC236}">
                <a16:creationId xmlns:a16="http://schemas.microsoft.com/office/drawing/2014/main" id="{1994EFE9-E80F-C1DC-C58C-02DE995A3832}"/>
              </a:ext>
            </a:extLst>
          </p:cNvPr>
          <p:cNvSpPr/>
          <p:nvPr/>
        </p:nvSpPr>
        <p:spPr>
          <a:xfrm>
            <a:off x="994008" y="2756295"/>
            <a:ext cx="4739959" cy="1380931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A. </a:t>
            </a:r>
            <a:r>
              <a:rPr lang="en-US" sz="6600" b="1" noProof="0">
                <a:solidFill>
                  <a:srgbClr val="002060"/>
                </a:solidFill>
              </a:rPr>
              <a:t>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c">
            <a:extLst>
              <a:ext uri="{FF2B5EF4-FFF2-40B4-BE49-F238E27FC236}">
                <a16:creationId xmlns:a16="http://schemas.microsoft.com/office/drawing/2014/main" id="{6B62D027-4B57-E29E-C2DE-5EB36E142774}"/>
              </a:ext>
            </a:extLst>
          </p:cNvPr>
          <p:cNvSpPr/>
          <p:nvPr/>
        </p:nvSpPr>
        <p:spPr>
          <a:xfrm>
            <a:off x="994008" y="4737535"/>
            <a:ext cx="4739958" cy="1380931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b="1">
                <a:solidFill>
                  <a:srgbClr val="002060"/>
                </a:solidFill>
                <a:latin typeface="Calibri" panose="020F0502020204030204"/>
              </a:rPr>
              <a:t>C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6600" b="1" noProof="0">
                <a:solidFill>
                  <a:srgbClr val="002060"/>
                </a:solidFill>
              </a:rPr>
              <a:t>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d">
            <a:extLst>
              <a:ext uri="{FF2B5EF4-FFF2-40B4-BE49-F238E27FC236}">
                <a16:creationId xmlns:a16="http://schemas.microsoft.com/office/drawing/2014/main" id="{EE3E9BE2-0B41-56C6-BD5B-99D48805E283}"/>
              </a:ext>
            </a:extLst>
          </p:cNvPr>
          <p:cNvSpPr/>
          <p:nvPr/>
        </p:nvSpPr>
        <p:spPr>
          <a:xfrm>
            <a:off x="6458035" y="4737536"/>
            <a:ext cx="4964052" cy="1380931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D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6600" b="1" noProof="0">
                <a:solidFill>
                  <a:srgbClr val="002060"/>
                </a:solidFill>
              </a:rPr>
              <a:t>4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2" name="Đúng">
            <a:extLst>
              <a:ext uri="{FF2B5EF4-FFF2-40B4-BE49-F238E27FC236}">
                <a16:creationId xmlns:a16="http://schemas.microsoft.com/office/drawing/2014/main" id="{CC388D80-0414-9805-A1C5-B783E5AD4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110" y="3264092"/>
            <a:ext cx="1355860" cy="10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2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grpId="0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65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 p14:presetBounceEnd="65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5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6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8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6" grpId="0" animBg="1"/>
          <p:bldP spid="6" grpId="2" animBg="1"/>
          <p:bldP spid="8" grpId="0" animBg="1"/>
          <p:bldP spid="8" grpId="1" animBg="1"/>
          <p:bldP spid="8" grpId="2" animBg="1"/>
          <p:bldP spid="10" grpId="0" animBg="1"/>
          <p:bldP spid="10" grpId="1" animBg="1"/>
          <p:bldP spid="10" grpId="2" animBg="1"/>
          <p:bldP spid="11" grpId="0" animBg="1"/>
          <p:bldP spid="11" grpId="1" animBg="1"/>
          <p:bldP spid="11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5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6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8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6" grpId="0" animBg="1"/>
          <p:bldP spid="6" grpId="2" animBg="1"/>
          <p:bldP spid="8" grpId="0" animBg="1"/>
          <p:bldP spid="8" grpId="1" animBg="1"/>
          <p:bldP spid="8" grpId="2" animBg="1"/>
          <p:bldP spid="10" grpId="0" animBg="1"/>
          <p:bldP spid="10" grpId="1" animBg="1"/>
          <p:bldP spid="10" grpId="2" animBg="1"/>
          <p:bldP spid="11" grpId="0" animBg="1"/>
          <p:bldP spid="11" grpId="1" animBg="1"/>
          <p:bldP spid="11" grpId="2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phim hoạt hình, hình mẫu, thiết kế đồ họa, Phim hoạt hình&#10;&#10;Mô tả được tạo tự động">
            <a:extLst>
              <a:ext uri="{FF2B5EF4-FFF2-40B4-BE49-F238E27FC236}">
                <a16:creationId xmlns:a16="http://schemas.microsoft.com/office/drawing/2014/main" id="{7AA6CF03-6AFD-4295-C9B3-C4BCC26883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" b="151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7" name="Hình chữ nhật: Góc Tròn 36">
            <a:extLst>
              <a:ext uri="{FF2B5EF4-FFF2-40B4-BE49-F238E27FC236}">
                <a16:creationId xmlns:a16="http://schemas.microsoft.com/office/drawing/2014/main" id="{23918541-B097-67EB-0F39-813E01F98435}"/>
              </a:ext>
            </a:extLst>
          </p:cNvPr>
          <p:cNvSpPr/>
          <p:nvPr/>
        </p:nvSpPr>
        <p:spPr>
          <a:xfrm>
            <a:off x="4330299" y="2478156"/>
            <a:ext cx="3180522" cy="206210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FD859EAD-CB0C-0F53-6654-1F1D89E5E163}"/>
              </a:ext>
            </a:extLst>
          </p:cNvPr>
          <p:cNvSpPr/>
          <p:nvPr/>
        </p:nvSpPr>
        <p:spPr>
          <a:xfrm>
            <a:off x="363415" y="1894914"/>
            <a:ext cx="11465169" cy="453239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7295C8DE-F152-291B-7A40-4B90000BE5A7}"/>
              </a:ext>
            </a:extLst>
          </p:cNvPr>
          <p:cNvGrpSpPr/>
          <p:nvPr/>
        </p:nvGrpSpPr>
        <p:grpSpPr>
          <a:xfrm>
            <a:off x="-269850" y="282653"/>
            <a:ext cx="12731698" cy="1449628"/>
            <a:chOff x="208469" y="1586507"/>
            <a:chExt cx="11977165" cy="14496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0F34F9-69A2-179C-8899-5A41113C184F}"/>
                </a:ext>
              </a:extLst>
            </p:cNvPr>
            <p:cNvSpPr txBox="1"/>
            <p:nvPr/>
          </p:nvSpPr>
          <p:spPr>
            <a:xfrm>
              <a:off x="208470" y="1586507"/>
              <a:ext cx="11977164" cy="1449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1200" cap="none" spc="0" normalizeH="0" baseline="0" noProof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ARCO Typography" panose="020B0603050302020204" pitchFamily="34" charset="2"/>
                  <a:ea typeface="+mn-ea"/>
                  <a:cs typeface="+mn-cs"/>
                </a:rPr>
                <a:t>YÊU CẦU CẦN ĐẠT</a:t>
              </a:r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C6E09E99-3ECB-41E0-2B56-8DD6AB193B7C}"/>
                </a:ext>
              </a:extLst>
            </p:cNvPr>
            <p:cNvSpPr txBox="1"/>
            <p:nvPr/>
          </p:nvSpPr>
          <p:spPr>
            <a:xfrm>
              <a:off x="208469" y="1586507"/>
              <a:ext cx="11977164" cy="1449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/>
                  <a:uLnTx/>
                  <a:uFillTx/>
                  <a:latin typeface="SVN-ARCO Typography" panose="020B0603050302020204" pitchFamily="34" charset="2"/>
                  <a:ea typeface="+mn-ea"/>
                  <a:cs typeface="+mn-cs"/>
                </a:rPr>
                <a:t>Y</a:t>
              </a:r>
              <a:r>
                <a:rPr kumimoji="0" lang="en-US" sz="72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/>
                  <a:uLnTx/>
                  <a:uFillTx/>
                  <a:latin typeface="SVN-ARCO Typography" panose="020B0603050302020204" pitchFamily="34" charset="2"/>
                  <a:ea typeface="+mn-ea"/>
                  <a:cs typeface="+mn-cs"/>
                </a:rPr>
                <a:t>Ê</a:t>
              </a:r>
              <a:r>
                <a:rPr kumimoji="0" lang="en-US" sz="72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/>
                  <a:uLnTx/>
                  <a:uFillTx/>
                  <a:latin typeface="SVN-ARCO Typography" panose="020B0603050302020204" pitchFamily="34" charset="2"/>
                  <a:ea typeface="+mn-ea"/>
                  <a:cs typeface="+mn-cs"/>
                </a:rPr>
                <a:t>U </a:t>
              </a:r>
              <a:r>
                <a:rPr lang="en-US" sz="72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latin typeface="SVN-ARCO Typography" panose="020B0603050302020204" pitchFamily="34" charset="2"/>
                </a:rPr>
                <a:t>C</a:t>
              </a:r>
              <a:r>
                <a:rPr lang="en-US" sz="72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latin typeface="SVN-ARCO Typography" panose="020B0603050302020204" pitchFamily="34" charset="2"/>
                </a:rPr>
                <a:t>Ầ</a:t>
              </a:r>
              <a:r>
                <a:rPr lang="en-US" sz="72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latin typeface="SVN-ARCO Typography" panose="020B0603050302020204" pitchFamily="34" charset="2"/>
                </a:rPr>
                <a:t>U </a:t>
              </a:r>
              <a:r>
                <a:rPr lang="en-US" sz="72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latin typeface="SVN-ARCO Typography" panose="020B0603050302020204" pitchFamily="34" charset="2"/>
                </a:rPr>
                <a:t>C</a:t>
              </a:r>
              <a:r>
                <a:rPr lang="en-US" sz="72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latin typeface="SVN-ARCO Typography" panose="020B0603050302020204" pitchFamily="34" charset="2"/>
                </a:rPr>
                <a:t>Ầ</a:t>
              </a:r>
              <a:r>
                <a:rPr lang="en-US" sz="72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latin typeface="SVN-ARCO Typography" panose="020B0603050302020204" pitchFamily="34" charset="2"/>
                </a:rPr>
                <a:t>N </a:t>
              </a:r>
              <a:r>
                <a:rPr lang="en-US" sz="72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latin typeface="SVN-ARCO Typography" panose="020B0603050302020204" pitchFamily="34" charset="2"/>
                </a:rPr>
                <a:t>Đ</a:t>
              </a:r>
              <a:r>
                <a:rPr lang="en-US" sz="72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latin typeface="SVN-ARCO Typography" panose="020B0603050302020204" pitchFamily="34" charset="2"/>
                </a:rPr>
                <a:t>Ạ</a:t>
              </a:r>
              <a:r>
                <a:rPr lang="en-US" sz="72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latin typeface="SVN-ARCO Typography" panose="020B0603050302020204" pitchFamily="34" charset="2"/>
                </a:rPr>
                <a:t>T</a:t>
              </a:r>
              <a:endParaRPr kumimoji="0" lang="en-US" sz="7200" b="1" i="0" u="none" strike="noStrike" kern="1200" cap="none" spc="0" normalizeH="0" baseline="0" noProof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/>
                <a:uLnTx/>
                <a:uFillTx/>
                <a:latin typeface="SVN-ARCO Typography" panose="020B0603050302020204" pitchFamily="34" charset="2"/>
                <a:ea typeface="+mn-ea"/>
                <a:cs typeface="+mn-cs"/>
              </a:endParaRPr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EECBE4F-D719-4F8C-89AE-4B94575F58E0}"/>
              </a:ext>
            </a:extLst>
          </p:cNvPr>
          <p:cNvSpPr txBox="1"/>
          <p:nvPr/>
        </p:nvSpPr>
        <p:spPr>
          <a:xfrm>
            <a:off x="1632457" y="2336935"/>
            <a:ext cx="96363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HS n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hẩ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m được thương khi thực hiện những phép chia đơn giản.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B3D9E66C-C778-2DBC-C970-41C1B14A8390}"/>
              </a:ext>
            </a:extLst>
          </p:cNvPr>
          <p:cNvSpPr txBox="1"/>
          <p:nvPr/>
        </p:nvSpPr>
        <p:spPr>
          <a:xfrm>
            <a:off x="1632457" y="3414153"/>
            <a:ext cx="96363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Vận dụng vào giải quyết những vấn đề đơn giản.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D649D401-5F92-4F2F-01DA-074FC65C6984}"/>
              </a:ext>
            </a:extLst>
          </p:cNvPr>
          <p:cNvSpPr txBox="1"/>
          <p:nvPr/>
        </p:nvSpPr>
        <p:spPr>
          <a:xfrm>
            <a:off x="1639378" y="4185124"/>
            <a:ext cx="962944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HS có cơ hội để phát triển các năng lực tư duy và lập luận toán học, giao tiếp toán học,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mô hình hoá toán học, giải quyết vấn đề toán học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 và các phẩm chất nhân ái, trách nhiệm.</a:t>
            </a:r>
            <a:endParaRPr lang="vi-VN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17">
            <a:extLst>
              <a:ext uri="{FF2B5EF4-FFF2-40B4-BE49-F238E27FC236}">
                <a16:creationId xmlns:a16="http://schemas.microsoft.com/office/drawing/2014/main" id="{9C8A7F3A-2EB6-79AF-1E23-03499F1CE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29500" flipH="1">
            <a:off x="763322" y="2160381"/>
            <a:ext cx="698323" cy="698323"/>
          </a:xfrm>
          <a:prstGeom prst="rect">
            <a:avLst/>
          </a:prstGeom>
        </p:spPr>
      </p:pic>
      <p:pic>
        <p:nvPicPr>
          <p:cNvPr id="22" name="Picture 17">
            <a:extLst>
              <a:ext uri="{FF2B5EF4-FFF2-40B4-BE49-F238E27FC236}">
                <a16:creationId xmlns:a16="http://schemas.microsoft.com/office/drawing/2014/main" id="{5F583EE0-1D11-21B4-3817-F8F809A3A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29500" flipH="1">
            <a:off x="763318" y="3279474"/>
            <a:ext cx="698323" cy="698323"/>
          </a:xfrm>
          <a:prstGeom prst="rect">
            <a:avLst/>
          </a:prstGeom>
        </p:spPr>
      </p:pic>
      <p:pic>
        <p:nvPicPr>
          <p:cNvPr id="23" name="Picture 17">
            <a:extLst>
              <a:ext uri="{FF2B5EF4-FFF2-40B4-BE49-F238E27FC236}">
                <a16:creationId xmlns:a16="http://schemas.microsoft.com/office/drawing/2014/main" id="{FEF1363F-DB9F-8348-2583-FD8E9EC78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29500" flipH="1">
            <a:off x="770236" y="4092320"/>
            <a:ext cx="698323" cy="69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2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id="{7B820593-759F-AEE3-A29A-5A647D643F9B}"/>
              </a:ext>
            </a:extLst>
          </p:cNvPr>
          <p:cNvSpPr/>
          <p:nvPr/>
        </p:nvSpPr>
        <p:spPr>
          <a:xfrm>
            <a:off x="380588" y="750627"/>
            <a:ext cx="11430823" cy="5656861"/>
          </a:xfrm>
          <a:prstGeom prst="roundRect">
            <a:avLst>
              <a:gd name="adj" fmla="val 10327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E5D02E-94AE-162B-A656-D53443936714}"/>
              </a:ext>
            </a:extLst>
          </p:cNvPr>
          <p:cNvSpPr txBox="1"/>
          <p:nvPr/>
        </p:nvSpPr>
        <p:spPr>
          <a:xfrm>
            <a:off x="3697050" y="1051014"/>
            <a:ext cx="5199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DẶN DÒ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AA97AE5C-6C18-BEFF-35B9-7F3B7C2C6ABF}"/>
              </a:ext>
            </a:extLst>
          </p:cNvPr>
          <p:cNvSpPr txBox="1"/>
          <p:nvPr/>
        </p:nvSpPr>
        <p:spPr>
          <a:xfrm>
            <a:off x="3062957" y="2329015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3C9B488A-DE23-D26B-9CEF-BC05E2647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1870842" y="2246364"/>
            <a:ext cx="919996" cy="919996"/>
          </a:xfrm>
          <a:prstGeom prst="rect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DA0BDC8D-3867-3882-CB30-B62F128D0D4B}"/>
              </a:ext>
            </a:extLst>
          </p:cNvPr>
          <p:cNvSpPr txBox="1"/>
          <p:nvPr/>
        </p:nvSpPr>
        <p:spPr>
          <a:xfrm>
            <a:off x="3062957" y="3310027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503E98E6-7486-0085-DD97-B18473EAB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1870842" y="3227376"/>
            <a:ext cx="919996" cy="919996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89488305-74BC-8078-90B8-464C75E23173}"/>
              </a:ext>
            </a:extLst>
          </p:cNvPr>
          <p:cNvSpPr txBox="1"/>
          <p:nvPr/>
        </p:nvSpPr>
        <p:spPr>
          <a:xfrm>
            <a:off x="3062957" y="4291039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6" name="Picture 13">
            <a:extLst>
              <a:ext uri="{FF2B5EF4-FFF2-40B4-BE49-F238E27FC236}">
                <a16:creationId xmlns:a16="http://schemas.microsoft.com/office/drawing/2014/main" id="{B14A4806-30EB-FF51-7748-AC974ADDB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1870842" y="4208388"/>
            <a:ext cx="919996" cy="919996"/>
          </a:xfrm>
          <a:prstGeom prst="rect">
            <a:avLst/>
          </a:prstGeom>
        </p:spPr>
      </p:pic>
      <p:sp>
        <p:nvSpPr>
          <p:cNvPr id="17" name="TextBox 14">
            <a:extLst>
              <a:ext uri="{FF2B5EF4-FFF2-40B4-BE49-F238E27FC236}">
                <a16:creationId xmlns:a16="http://schemas.microsoft.com/office/drawing/2014/main" id="{62C58D3E-14A7-D040-DCC6-0FC5976DBF33}"/>
              </a:ext>
            </a:extLst>
          </p:cNvPr>
          <p:cNvSpPr txBox="1"/>
          <p:nvPr/>
        </p:nvSpPr>
        <p:spPr>
          <a:xfrm>
            <a:off x="3062957" y="5272051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1" name="Picture 15">
            <a:extLst>
              <a:ext uri="{FF2B5EF4-FFF2-40B4-BE49-F238E27FC236}">
                <a16:creationId xmlns:a16="http://schemas.microsoft.com/office/drawing/2014/main" id="{B4FD233D-06BC-23B5-893D-380AD2DB7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1870842" y="5189400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5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2.22222E-6 L 3.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uiExpand="1" build="p"/>
      <p:bldP spid="13" grpId="0" uiExpand="1" build="p"/>
      <p:bldP spid="15" grpId="0" uiExpand="1" build="p"/>
      <p:bldP spid="1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thiết kế đồ họa, phim hoạt hình, Đồ họa&#10;&#10;Mô tả được tạo tự động">
            <a:extLst>
              <a:ext uri="{FF2B5EF4-FFF2-40B4-BE49-F238E27FC236}">
                <a16:creationId xmlns:a16="http://schemas.microsoft.com/office/drawing/2014/main" id="{A2FFD97F-D055-E373-87E6-CFDFF648EF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6" t="16735" r="27608" b="14546"/>
          <a:stretch/>
        </p:blipFill>
        <p:spPr>
          <a:xfrm>
            <a:off x="-2" y="0"/>
            <a:ext cx="12206468" cy="6858000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5186F2B-F083-287A-79D4-978C2A6BE3A1}"/>
              </a:ext>
            </a:extLst>
          </p:cNvPr>
          <p:cNvSpPr/>
          <p:nvPr/>
        </p:nvSpPr>
        <p:spPr>
          <a:xfrm>
            <a:off x="6440952" y="291549"/>
            <a:ext cx="5764694" cy="3511826"/>
          </a:xfrm>
          <a:prstGeom prst="rect">
            <a:avLst/>
          </a:prstGeom>
          <a:solidFill>
            <a:srgbClr val="1ACF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4E28A7-66DC-8DA5-DFAE-7F2C5D326C53}"/>
              </a:ext>
            </a:extLst>
          </p:cNvPr>
          <p:cNvGrpSpPr/>
          <p:nvPr/>
        </p:nvGrpSpPr>
        <p:grpSpPr>
          <a:xfrm>
            <a:off x="3737904" y="458458"/>
            <a:ext cx="8640418" cy="5284570"/>
            <a:chOff x="4133327" y="8204395"/>
            <a:chExt cx="7210038" cy="5284570"/>
          </a:xfrm>
        </p:grpSpPr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BE01F5C2-A7A3-7125-C052-C4852964734A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527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88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TẠM BIỆT VÀ HẸN GẶP LẠI</a:t>
              </a:r>
            </a:p>
          </p:txBody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8A074DD5-418B-0CCF-CAD1-0FCFF46BD7B6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527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T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Ạ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M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 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B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I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Ệ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T 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V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À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 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H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Ẹ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N 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G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Ặ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P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 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L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Ạ</a:t>
              </a:r>
              <a:r>
                <a:rPr lang="en-US" sz="8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786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6" name="Group 11">
            <a:extLst>
              <a:ext uri="{FF2B5EF4-FFF2-40B4-BE49-F238E27FC236}">
                <a16:creationId xmlns:a16="http://schemas.microsoft.com/office/drawing/2014/main" id="{D6978946-1803-241D-AAF4-C6D73BE9F94D}"/>
              </a:ext>
            </a:extLst>
          </p:cNvPr>
          <p:cNvGrpSpPr/>
          <p:nvPr/>
        </p:nvGrpSpPr>
        <p:grpSpPr>
          <a:xfrm>
            <a:off x="89699" y="137160"/>
            <a:ext cx="12102301" cy="4093326"/>
            <a:chOff x="89699" y="0"/>
            <a:chExt cx="12102301" cy="40933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1EDB0DD-ECC7-3213-FA93-00C44A9A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714419" y="0"/>
              <a:ext cx="4477581" cy="3942137"/>
            </a:xfrm>
            <a:prstGeom prst="rect">
              <a:avLst/>
            </a:prstGeom>
          </p:spPr>
        </p:pic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E72675F5-B8FC-7829-BD35-23CBB9855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9699" y="151189"/>
              <a:ext cx="4477581" cy="3942137"/>
            </a:xfrm>
            <a:prstGeom prst="rect">
              <a:avLst/>
            </a:prstGeom>
          </p:spPr>
        </p:pic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CE284501-94EB-8465-7932-609046831A33}"/>
                </a:ext>
              </a:extLst>
            </p:cNvPr>
            <p:cNvGrpSpPr/>
            <p:nvPr/>
          </p:nvGrpSpPr>
          <p:grpSpPr>
            <a:xfrm>
              <a:off x="1071824" y="151190"/>
              <a:ext cx="10048353" cy="2783337"/>
              <a:chOff x="1071824" y="297595"/>
              <a:chExt cx="10048353" cy="278333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6D37D07-2118-884E-887B-BFA9D0B67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32968" y="2159344"/>
                <a:ext cx="4696391" cy="921588"/>
              </a:xfrm>
              <a:prstGeom prst="rect">
                <a:avLst/>
              </a:prstGeom>
            </p:spPr>
          </p:pic>
          <p:grpSp>
            <p:nvGrpSpPr>
              <p:cNvPr id="14" name="Group 5">
                <a:extLst>
                  <a:ext uri="{FF2B5EF4-FFF2-40B4-BE49-F238E27FC236}">
                    <a16:creationId xmlns:a16="http://schemas.microsoft.com/office/drawing/2014/main" id="{AAED9356-0268-D988-497F-C69F966CA10F}"/>
                  </a:ext>
                </a:extLst>
              </p:cNvPr>
              <p:cNvGrpSpPr/>
              <p:nvPr/>
            </p:nvGrpSpPr>
            <p:grpSpPr>
              <a:xfrm>
                <a:off x="1071824" y="297595"/>
                <a:ext cx="10048353" cy="2662697"/>
                <a:chOff x="5250002" y="6570550"/>
                <a:chExt cx="13208092" cy="3845323"/>
              </a:xfrm>
            </p:grpSpPr>
            <p:sp>
              <p:nvSpPr>
                <p:cNvPr id="15" name="TextBox 6">
                  <a:extLst>
                    <a:ext uri="{FF2B5EF4-FFF2-40B4-BE49-F238E27FC236}">
                      <a16:creationId xmlns:a16="http://schemas.microsoft.com/office/drawing/2014/main" id="{4391C388-B012-644A-B750-C5E8BCB50F65}"/>
                    </a:ext>
                  </a:extLst>
                </p:cNvPr>
                <p:cNvSpPr txBox="1"/>
                <p:nvPr/>
              </p:nvSpPr>
              <p:spPr>
                <a:xfrm>
                  <a:off x="5250005" y="6585062"/>
                  <a:ext cx="13208088" cy="38308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800" b="1" i="0" u="none" strike="noStrike" kern="1200" cap="none" spc="0" normalizeH="0" baseline="0" noProof="0">
                      <a:ln w="2762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5B9BD5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KHỞI ĐỘNG</a:t>
                  </a:r>
                  <a:endParaRPr kumimoji="0" lang="en-US" sz="13800" b="1" i="0" u="none" strike="noStrike" kern="1200" cap="none" spc="0" normalizeH="0" baseline="0" noProof="0" dirty="0">
                    <a:ln w="276225">
                      <a:solidFill>
                        <a:prstClr val="white"/>
                      </a:solidFill>
                      <a:prstDash val="solid"/>
                    </a:ln>
                    <a:solidFill>
                      <a:srgbClr val="5B9BD5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iCiel Pony" panose="02000000000000000000" pitchFamily="2" charset="0"/>
                  </a:endParaRPr>
                </a:p>
              </p:txBody>
            </p:sp>
            <p:sp>
              <p:nvSpPr>
                <p:cNvPr id="16" name="TextBox 7">
                  <a:extLst>
                    <a:ext uri="{FF2B5EF4-FFF2-40B4-BE49-F238E27FC236}">
                      <a16:creationId xmlns:a16="http://schemas.microsoft.com/office/drawing/2014/main" id="{6610C28A-AE61-4FA5-6339-E0ED7A7FCB3F}"/>
                    </a:ext>
                  </a:extLst>
                </p:cNvPr>
                <p:cNvSpPr txBox="1"/>
                <p:nvPr/>
              </p:nvSpPr>
              <p:spPr>
                <a:xfrm>
                  <a:off x="5250002" y="6570550"/>
                  <a:ext cx="13208092" cy="38308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CC99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K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FFFF99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H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99FF99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Ở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66FF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I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CC99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 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FF7C8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Đ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CC99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Ộ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FFFF99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N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66FF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G</a:t>
                  </a:r>
                  <a:endParaRPr kumimoji="0" lang="en-US" sz="13800" b="1" i="0" u="none" strike="noStrike" kern="1200" cap="none" spc="0" normalizeH="0" baseline="0" noProof="0" dirty="0">
                    <a:ln w="19050">
                      <a:solidFill>
                        <a:srgbClr val="002060"/>
                      </a:solidFill>
                      <a:prstDash val="solid"/>
                    </a:ln>
                    <a:solidFill>
                      <a:srgbClr val="66FFFF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iCiel Pony" panose="02000000000000000000" pitchFamily="2" charset="0"/>
                  </a:endParaRPr>
                </a:p>
              </p:txBody>
            </p:sp>
          </p:grpSp>
        </p:grpSp>
      </p:grpSp>
      <p:pic>
        <p:nvPicPr>
          <p:cNvPr id="24" name="Hình ảnh 23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86D0FF2F-EBA7-3DB9-50A4-F32DC8494E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5045" y1="75061" x2="55045" y2="75061"/>
                        <a14:foregroundMark x1="54884" y1="79992" x2="54884" y2="79992"/>
                        <a14:foregroundMark x1="53234" y1="88197" x2="53234" y2="88197"/>
                        <a14:foregroundMark x1="62419" y1="86580" x2="41915" y2="86136"/>
                        <a14:foregroundMark x1="41915" y1="86136" x2="41915" y2="86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58" r="16312"/>
          <a:stretch/>
        </p:blipFill>
        <p:spPr>
          <a:xfrm>
            <a:off x="3788615" y="2453917"/>
            <a:ext cx="3836107" cy="471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8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53CE4F94-5A36-9B2A-270F-C03AF62C1D4D}"/>
              </a:ext>
            </a:extLst>
          </p:cNvPr>
          <p:cNvSpPr/>
          <p:nvPr/>
        </p:nvSpPr>
        <p:spPr>
          <a:xfrm>
            <a:off x="318052" y="212443"/>
            <a:ext cx="11516139" cy="6453400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Hình ảnh 6" descr="Ảnh có chứa văn bản, phim hoạt hình&#10;&#10;Mô tả được tạo tự động">
            <a:extLst>
              <a:ext uri="{FF2B5EF4-FFF2-40B4-BE49-F238E27FC236}">
                <a16:creationId xmlns:a16="http://schemas.microsoft.com/office/drawing/2014/main" id="{A0A5615B-D2AB-CB3B-3B96-A598C6EDB8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7" b="2176"/>
          <a:stretch/>
        </p:blipFill>
        <p:spPr>
          <a:xfrm>
            <a:off x="543339" y="662609"/>
            <a:ext cx="11100168" cy="3432314"/>
          </a:xfrm>
          <a:prstGeom prst="roundRect">
            <a:avLst/>
          </a:prstGeom>
        </p:spPr>
      </p:pic>
      <p:sp>
        <p:nvSpPr>
          <p:cNvPr id="17" name="Bong bóng Lời nói: Hình chữ nhật với Góc Tròn 16">
            <a:extLst>
              <a:ext uri="{FF2B5EF4-FFF2-40B4-BE49-F238E27FC236}">
                <a16:creationId xmlns:a16="http://schemas.microsoft.com/office/drawing/2014/main" id="{38F6D71F-879A-754C-4661-BB4D3BC84F5F}"/>
              </a:ext>
            </a:extLst>
          </p:cNvPr>
          <p:cNvSpPr/>
          <p:nvPr/>
        </p:nvSpPr>
        <p:spPr>
          <a:xfrm>
            <a:off x="3034748" y="848139"/>
            <a:ext cx="3843130" cy="1113183"/>
          </a:xfrm>
          <a:prstGeom prst="wedgeRoundRectCallout">
            <a:avLst>
              <a:gd name="adj1" fmla="val -58088"/>
              <a:gd name="adj2" fmla="val 14881"/>
              <a:gd name="adj3" fmla="val 16667"/>
            </a:avLst>
          </a:prstGeom>
          <a:solidFill>
            <a:srgbClr val="C7E9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12BF1CE-6FFB-CCE6-376D-E7FAB702CE42}"/>
              </a:ext>
            </a:extLst>
          </p:cNvPr>
          <p:cNvSpPr txBox="1"/>
          <p:nvPr/>
        </p:nvSpPr>
        <p:spPr>
          <a:xfrm>
            <a:off x="2928730" y="927676"/>
            <a:ext cx="41744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/>
              <a:t>Xếp đều 98 cái bánh vào các hộp, mỗi hộp 24 cái.</a:t>
            </a:r>
          </a:p>
        </p:txBody>
      </p:sp>
      <p:sp>
        <p:nvSpPr>
          <p:cNvPr id="20" name="Bong bóng Lời nói: Hình chữ nhật với Góc Tròn 19">
            <a:extLst>
              <a:ext uri="{FF2B5EF4-FFF2-40B4-BE49-F238E27FC236}">
                <a16:creationId xmlns:a16="http://schemas.microsoft.com/office/drawing/2014/main" id="{A55DBCA3-7638-7405-9DD5-4C7279BE1822}"/>
              </a:ext>
            </a:extLst>
          </p:cNvPr>
          <p:cNvSpPr/>
          <p:nvPr/>
        </p:nvSpPr>
        <p:spPr>
          <a:xfrm>
            <a:off x="5380384" y="2146851"/>
            <a:ext cx="2464903" cy="1384625"/>
          </a:xfrm>
          <a:prstGeom prst="wedgeRoundRectCallout">
            <a:avLst>
              <a:gd name="adj1" fmla="val 55611"/>
              <a:gd name="adj2" fmla="val 13830"/>
              <a:gd name="adj3" fmla="val 16667"/>
            </a:avLst>
          </a:prstGeom>
          <a:solidFill>
            <a:srgbClr val="C7E9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8C662DAC-B4F6-3CBF-28F9-5F0CDF7D42FC}"/>
              </a:ext>
            </a:extLst>
          </p:cNvPr>
          <p:cNvSpPr txBox="1"/>
          <p:nvPr/>
        </p:nvSpPr>
        <p:spPr>
          <a:xfrm>
            <a:off x="5612297" y="2160128"/>
            <a:ext cx="20673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/>
              <a:t>Cần khoảng </a:t>
            </a:r>
          </a:p>
          <a:p>
            <a:pPr algn="ctr"/>
            <a:r>
              <a:rPr lang="en-US" sz="2800"/>
              <a:t>bao nhiêu </a:t>
            </a:r>
          </a:p>
          <a:p>
            <a:pPr algn="ctr"/>
            <a:r>
              <a:rPr lang="en-US" sz="2800"/>
              <a:t>cái hộp nhỉ?</a:t>
            </a:r>
          </a:p>
        </p:txBody>
      </p:sp>
      <p:sp>
        <p:nvSpPr>
          <p:cNvPr id="22" name="Bong bóng Lời nói: Hình chữ nhật với Góc Tròn 21">
            <a:extLst>
              <a:ext uri="{FF2B5EF4-FFF2-40B4-BE49-F238E27FC236}">
                <a16:creationId xmlns:a16="http://schemas.microsoft.com/office/drawing/2014/main" id="{F0CCACC6-518E-2B6D-CE61-327975944F41}"/>
              </a:ext>
            </a:extLst>
          </p:cNvPr>
          <p:cNvSpPr/>
          <p:nvPr/>
        </p:nvSpPr>
        <p:spPr>
          <a:xfrm>
            <a:off x="7911549" y="1189470"/>
            <a:ext cx="3837976" cy="1384625"/>
          </a:xfrm>
          <a:prstGeom prst="wedgeRoundRectCallout">
            <a:avLst>
              <a:gd name="adj1" fmla="val -18171"/>
              <a:gd name="adj2" fmla="val 66471"/>
              <a:gd name="adj3" fmla="val 16667"/>
            </a:avLst>
          </a:prstGeom>
          <a:solidFill>
            <a:srgbClr val="C7E9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DA4DB6F3-2238-C7A3-29A2-C24B4DC637E8}"/>
              </a:ext>
            </a:extLst>
          </p:cNvPr>
          <p:cNvSpPr/>
          <p:nvPr/>
        </p:nvSpPr>
        <p:spPr>
          <a:xfrm>
            <a:off x="2424624" y="4306084"/>
            <a:ext cx="2087218" cy="70788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F8ADEFC2-E843-8511-569F-60C5C5792B72}"/>
              </a:ext>
            </a:extLst>
          </p:cNvPr>
          <p:cNvSpPr txBox="1"/>
          <p:nvPr/>
        </p:nvSpPr>
        <p:spPr>
          <a:xfrm>
            <a:off x="7845289" y="1189100"/>
            <a:ext cx="39936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>
                <a:latin typeface="Calibri" panose="020F0502020204030204" pitchFamily="34" charset="0"/>
                <a:cs typeface="Calibri" panose="020F0502020204030204" pitchFamily="34" charset="0"/>
              </a:rPr>
              <a:t>Xem như xếp </a:t>
            </a: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800">
                <a:latin typeface="Calibri" panose="020F0502020204030204" pitchFamily="34" charset="0"/>
                <a:cs typeface="Calibri" panose="020F0502020204030204" pitchFamily="34" charset="0"/>
              </a:rPr>
              <a:t>100 cái bánh vào các hộp, mỗi hộp 20 cái.</a:t>
            </a: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CD2B40B-09DA-72DB-107C-FFDC39BF1842}"/>
              </a:ext>
            </a:extLst>
          </p:cNvPr>
          <p:cNvSpPr txBox="1"/>
          <p:nvPr/>
        </p:nvSpPr>
        <p:spPr>
          <a:xfrm>
            <a:off x="2563772" y="4306084"/>
            <a:ext cx="18089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/>
              <a:t>98 : 24</a:t>
            </a:r>
          </a:p>
        </p:txBody>
      </p:sp>
      <p:pic>
        <p:nvPicPr>
          <p:cNvPr id="27" name="Picture 318">
            <a:extLst>
              <a:ext uri="{FF2B5EF4-FFF2-40B4-BE49-F238E27FC236}">
                <a16:creationId xmlns:a16="http://schemas.microsoft.com/office/drawing/2014/main" id="{23BBD85E-78AC-1897-9631-9FDF68638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618413" y="4359990"/>
            <a:ext cx="5090004" cy="2312677"/>
          </a:xfrm>
          <a:prstGeom prst="rect">
            <a:avLst/>
          </a:prstGeom>
        </p:spPr>
      </p:pic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69E8DE6C-93A4-C95C-C0BE-CAED21D9CE94}"/>
              </a:ext>
            </a:extLst>
          </p:cNvPr>
          <p:cNvSpPr/>
          <p:nvPr/>
        </p:nvSpPr>
        <p:spPr>
          <a:xfrm>
            <a:off x="1412948" y="5209819"/>
            <a:ext cx="4225871" cy="1074702"/>
          </a:xfrm>
          <a:custGeom>
            <a:avLst/>
            <a:gdLst>
              <a:gd name="connsiteX0" fmla="*/ 0 w 4225871"/>
              <a:gd name="connsiteY0" fmla="*/ 179121 h 1074702"/>
              <a:gd name="connsiteX1" fmla="*/ 179121 w 4225871"/>
              <a:gd name="connsiteY1" fmla="*/ 0 h 1074702"/>
              <a:gd name="connsiteX2" fmla="*/ 4046750 w 4225871"/>
              <a:gd name="connsiteY2" fmla="*/ 0 h 1074702"/>
              <a:gd name="connsiteX3" fmla="*/ 4225871 w 4225871"/>
              <a:gd name="connsiteY3" fmla="*/ 179121 h 1074702"/>
              <a:gd name="connsiteX4" fmla="*/ 4225871 w 4225871"/>
              <a:gd name="connsiteY4" fmla="*/ 895581 h 1074702"/>
              <a:gd name="connsiteX5" fmla="*/ 4046750 w 4225871"/>
              <a:gd name="connsiteY5" fmla="*/ 1074702 h 1074702"/>
              <a:gd name="connsiteX6" fmla="*/ 179121 w 4225871"/>
              <a:gd name="connsiteY6" fmla="*/ 1074702 h 1074702"/>
              <a:gd name="connsiteX7" fmla="*/ 0 w 4225871"/>
              <a:gd name="connsiteY7" fmla="*/ 895581 h 1074702"/>
              <a:gd name="connsiteX8" fmla="*/ 0 w 4225871"/>
              <a:gd name="connsiteY8" fmla="*/ 179121 h 107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5871" h="1074702" fill="none" extrusionOk="0">
                <a:moveTo>
                  <a:pt x="0" y="179121"/>
                </a:moveTo>
                <a:cubicBezTo>
                  <a:pt x="1933" y="80868"/>
                  <a:pt x="81652" y="-11426"/>
                  <a:pt x="179121" y="0"/>
                </a:cubicBezTo>
                <a:cubicBezTo>
                  <a:pt x="1242523" y="-42327"/>
                  <a:pt x="2235248" y="14163"/>
                  <a:pt x="4046750" y="0"/>
                </a:cubicBezTo>
                <a:cubicBezTo>
                  <a:pt x="4135499" y="1711"/>
                  <a:pt x="4228650" y="79851"/>
                  <a:pt x="4225871" y="179121"/>
                </a:cubicBezTo>
                <a:cubicBezTo>
                  <a:pt x="4211905" y="340660"/>
                  <a:pt x="4207724" y="710313"/>
                  <a:pt x="4225871" y="895581"/>
                </a:cubicBezTo>
                <a:cubicBezTo>
                  <a:pt x="4226009" y="980676"/>
                  <a:pt x="4144782" y="1072340"/>
                  <a:pt x="4046750" y="1074702"/>
                </a:cubicBezTo>
                <a:cubicBezTo>
                  <a:pt x="2289424" y="1040218"/>
                  <a:pt x="1654983" y="1054721"/>
                  <a:pt x="179121" y="1074702"/>
                </a:cubicBezTo>
                <a:cubicBezTo>
                  <a:pt x="81633" y="1077868"/>
                  <a:pt x="3831" y="993700"/>
                  <a:pt x="0" y="895581"/>
                </a:cubicBezTo>
                <a:cubicBezTo>
                  <a:pt x="23092" y="652575"/>
                  <a:pt x="-24324" y="289746"/>
                  <a:pt x="0" y="179121"/>
                </a:cubicBezTo>
                <a:close/>
              </a:path>
              <a:path w="4225871" h="1074702" stroke="0" extrusionOk="0">
                <a:moveTo>
                  <a:pt x="0" y="179121"/>
                </a:moveTo>
                <a:cubicBezTo>
                  <a:pt x="1481" y="79342"/>
                  <a:pt x="72636" y="-14019"/>
                  <a:pt x="179121" y="0"/>
                </a:cubicBezTo>
                <a:cubicBezTo>
                  <a:pt x="1877646" y="164003"/>
                  <a:pt x="2331576" y="15230"/>
                  <a:pt x="4046750" y="0"/>
                </a:cubicBezTo>
                <a:cubicBezTo>
                  <a:pt x="4155336" y="-4035"/>
                  <a:pt x="4227489" y="78273"/>
                  <a:pt x="4225871" y="179121"/>
                </a:cubicBezTo>
                <a:cubicBezTo>
                  <a:pt x="4257014" y="348181"/>
                  <a:pt x="4199044" y="722753"/>
                  <a:pt x="4225871" y="895581"/>
                </a:cubicBezTo>
                <a:cubicBezTo>
                  <a:pt x="4231820" y="995523"/>
                  <a:pt x="4148321" y="1078353"/>
                  <a:pt x="4046750" y="1074702"/>
                </a:cubicBezTo>
                <a:cubicBezTo>
                  <a:pt x="2386149" y="1185390"/>
                  <a:pt x="893150" y="949595"/>
                  <a:pt x="179121" y="1074702"/>
                </a:cubicBezTo>
                <a:cubicBezTo>
                  <a:pt x="82273" y="1071051"/>
                  <a:pt x="-6029" y="1003302"/>
                  <a:pt x="0" y="895581"/>
                </a:cubicBezTo>
                <a:cubicBezTo>
                  <a:pt x="52436" y="562830"/>
                  <a:pt x="53409" y="446965"/>
                  <a:pt x="0" y="17912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2796653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DD59236-E38B-6466-F332-596F918B35DA}"/>
              </a:ext>
            </a:extLst>
          </p:cNvPr>
          <p:cNvSpPr txBox="1"/>
          <p:nvPr/>
        </p:nvSpPr>
        <p:spPr>
          <a:xfrm>
            <a:off x="1171384" y="5272061"/>
            <a:ext cx="45322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>
                <a:latin typeface="UTM Edwardian" panose="02040603050506020204" pitchFamily="18" charset="0"/>
                <a:cs typeface="Calibri" panose="020F0502020204030204" pitchFamily="34" charset="0"/>
              </a:rPr>
              <a:t>Dự đoán kết quả</a:t>
            </a:r>
            <a:endParaRPr lang="vi-VN" sz="5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id="{4D0E8B3B-0D36-58A5-5417-CE31DDFF5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1517" y="5764695"/>
            <a:ext cx="638508" cy="80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9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/>
      <p:bldP spid="29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6" name="Group 11">
            <a:extLst>
              <a:ext uri="{FF2B5EF4-FFF2-40B4-BE49-F238E27FC236}">
                <a16:creationId xmlns:a16="http://schemas.microsoft.com/office/drawing/2014/main" id="{D6978946-1803-241D-AAF4-C6D73BE9F94D}"/>
              </a:ext>
            </a:extLst>
          </p:cNvPr>
          <p:cNvGrpSpPr/>
          <p:nvPr/>
        </p:nvGrpSpPr>
        <p:grpSpPr>
          <a:xfrm>
            <a:off x="89699" y="137160"/>
            <a:ext cx="12102301" cy="4093326"/>
            <a:chOff x="89699" y="0"/>
            <a:chExt cx="12102301" cy="40933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1EDB0DD-ECC7-3213-FA93-00C44A9A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714419" y="0"/>
              <a:ext cx="4477581" cy="3942137"/>
            </a:xfrm>
            <a:prstGeom prst="rect">
              <a:avLst/>
            </a:prstGeom>
          </p:spPr>
        </p:pic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E72675F5-B8FC-7829-BD35-23CBB9855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9699" y="151189"/>
              <a:ext cx="4477581" cy="3942137"/>
            </a:xfrm>
            <a:prstGeom prst="rect">
              <a:avLst/>
            </a:prstGeom>
          </p:spPr>
        </p:pic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CE284501-94EB-8465-7932-609046831A33}"/>
                </a:ext>
              </a:extLst>
            </p:cNvPr>
            <p:cNvGrpSpPr/>
            <p:nvPr/>
          </p:nvGrpSpPr>
          <p:grpSpPr>
            <a:xfrm>
              <a:off x="1071824" y="161237"/>
              <a:ext cx="10048353" cy="2773290"/>
              <a:chOff x="1071824" y="307642"/>
              <a:chExt cx="10048353" cy="277329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6D37D07-2118-884E-887B-BFA9D0B67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32968" y="2159344"/>
                <a:ext cx="4696391" cy="921588"/>
              </a:xfrm>
              <a:prstGeom prst="rect">
                <a:avLst/>
              </a:prstGeom>
            </p:spPr>
          </p:pic>
          <p:grpSp>
            <p:nvGrpSpPr>
              <p:cNvPr id="14" name="Group 5">
                <a:extLst>
                  <a:ext uri="{FF2B5EF4-FFF2-40B4-BE49-F238E27FC236}">
                    <a16:creationId xmlns:a16="http://schemas.microsoft.com/office/drawing/2014/main" id="{AAED9356-0268-D988-497F-C69F966CA10F}"/>
                  </a:ext>
                </a:extLst>
              </p:cNvPr>
              <p:cNvGrpSpPr/>
              <p:nvPr/>
            </p:nvGrpSpPr>
            <p:grpSpPr>
              <a:xfrm>
                <a:off x="1071824" y="307642"/>
                <a:ext cx="10048353" cy="2652649"/>
                <a:chOff x="5250002" y="6585062"/>
                <a:chExt cx="13208092" cy="3830813"/>
              </a:xfrm>
            </p:grpSpPr>
            <p:sp>
              <p:nvSpPr>
                <p:cNvPr id="15" name="TextBox 6">
                  <a:extLst>
                    <a:ext uri="{FF2B5EF4-FFF2-40B4-BE49-F238E27FC236}">
                      <a16:creationId xmlns:a16="http://schemas.microsoft.com/office/drawing/2014/main" id="{4391C388-B012-644A-B750-C5E8BCB50F65}"/>
                    </a:ext>
                  </a:extLst>
                </p:cNvPr>
                <p:cNvSpPr txBox="1"/>
                <p:nvPr/>
              </p:nvSpPr>
              <p:spPr>
                <a:xfrm>
                  <a:off x="5250005" y="6585062"/>
                  <a:ext cx="13208088" cy="38308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800" b="1" i="0" u="none" strike="noStrike" kern="1200" cap="none" spc="0" normalizeH="0" baseline="0" noProof="0">
                      <a:ln w="2762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5B9BD5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KHÁM PHÁ</a:t>
                  </a:r>
                </a:p>
              </p:txBody>
            </p:sp>
            <p:sp>
              <p:nvSpPr>
                <p:cNvPr id="16" name="TextBox 7">
                  <a:extLst>
                    <a:ext uri="{FF2B5EF4-FFF2-40B4-BE49-F238E27FC236}">
                      <a16:creationId xmlns:a16="http://schemas.microsoft.com/office/drawing/2014/main" id="{6610C28A-AE61-4FA5-6339-E0ED7A7FCB3F}"/>
                    </a:ext>
                  </a:extLst>
                </p:cNvPr>
                <p:cNvSpPr txBox="1"/>
                <p:nvPr/>
              </p:nvSpPr>
              <p:spPr>
                <a:xfrm>
                  <a:off x="5250002" y="6585062"/>
                  <a:ext cx="13208092" cy="38308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CC99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K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FFFF99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H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99FF99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Á</a:t>
                  </a: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66FF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M</a:t>
                  </a:r>
                  <a:r>
                    <a:rPr kumimoji="0" lang="en-US" sz="13800" b="1" i="0" u="none" strike="noStrike" kern="1200" cap="none" spc="0" normalizeH="0" baseline="0" noProof="0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CC99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iCiel Pony" panose="02000000000000000000" pitchFamily="2" charset="0"/>
                    </a:rPr>
                    <a:t> </a:t>
                  </a: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FF7C8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P</a:t>
                  </a: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CC99FF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H</a:t>
                  </a:r>
                  <a:r>
                    <a:rPr lang="en-US" sz="13800" b="1">
                      <a:ln w="19050">
                        <a:solidFill>
                          <a:srgbClr val="002060"/>
                        </a:solidFill>
                        <a:prstDash val="solid"/>
                      </a:ln>
                      <a:solidFill>
                        <a:srgbClr val="FFFF99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latin typeface="iCiel Pony" panose="02000000000000000000" pitchFamily="2" charset="0"/>
                    </a:rPr>
                    <a:t>Á</a:t>
                  </a:r>
                  <a:endParaRPr kumimoji="0" lang="en-US" sz="13800" b="1" i="0" u="none" strike="noStrike" kern="1200" cap="none" spc="0" normalizeH="0" baseline="0" noProof="0" dirty="0">
                    <a:ln w="19050">
                      <a:solidFill>
                        <a:srgbClr val="002060"/>
                      </a:solidFill>
                      <a:prstDash val="solid"/>
                    </a:ln>
                    <a:solidFill>
                      <a:srgbClr val="66FFFF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iCiel Pony" panose="02000000000000000000" pitchFamily="2" charset="0"/>
                  </a:endParaRPr>
                </a:p>
              </p:txBody>
            </p:sp>
          </p:grpSp>
        </p:grpSp>
      </p:grpSp>
      <p:pic>
        <p:nvPicPr>
          <p:cNvPr id="24" name="Hình ảnh 23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86D0FF2F-EBA7-3DB9-50A4-F32DC8494E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5045" y1="75061" x2="55045" y2="75061"/>
                        <a14:foregroundMark x1="54884" y1="79992" x2="54884" y2="79992"/>
                        <a14:foregroundMark x1="53234" y1="88197" x2="53234" y2="88197"/>
                        <a14:foregroundMark x1="62419" y1="86580" x2="41915" y2="86136"/>
                        <a14:foregroundMark x1="41915" y1="86136" x2="41915" y2="86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58" r="16312"/>
          <a:stretch/>
        </p:blipFill>
        <p:spPr>
          <a:xfrm>
            <a:off x="3788615" y="2453917"/>
            <a:ext cx="3836107" cy="471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4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53CE4F94-5A36-9B2A-270F-C03AF62C1D4D}"/>
              </a:ext>
            </a:extLst>
          </p:cNvPr>
          <p:cNvSpPr/>
          <p:nvPr/>
        </p:nvSpPr>
        <p:spPr>
          <a:xfrm>
            <a:off x="331700" y="512694"/>
            <a:ext cx="11516139" cy="583351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êu đề 1">
            <a:extLst>
              <a:ext uri="{FF2B5EF4-FFF2-40B4-BE49-F238E27FC236}">
                <a16:creationId xmlns:a16="http://schemas.microsoft.com/office/drawing/2014/main" id="{78C1DD4C-7899-A8B6-B120-5199329B227B}"/>
              </a:ext>
            </a:extLst>
          </p:cNvPr>
          <p:cNvSpPr txBox="1">
            <a:spLocks/>
          </p:cNvSpPr>
          <p:nvPr/>
        </p:nvSpPr>
        <p:spPr>
          <a:xfrm>
            <a:off x="4073914" y="400926"/>
            <a:ext cx="3723861" cy="9167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VN-Shintia Script" panose="02000804000000020003" pitchFamily="2" charset="0"/>
              </a:rPr>
              <a:t>Trò chơi</a:t>
            </a:r>
            <a:endParaRPr kumimoji="0" lang="en-US" sz="4800" b="1" i="0" u="none" strike="noStrike" kern="1200" normalizeH="0" baseline="0" noProof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SVN-Shintia Script" panose="02000804000000020003" pitchFamily="2" charset="0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D7207962-575B-9C10-DA18-4A972DE2DA02}"/>
              </a:ext>
            </a:extLst>
          </p:cNvPr>
          <p:cNvSpPr txBox="1"/>
          <p:nvPr/>
        </p:nvSpPr>
        <p:spPr>
          <a:xfrm>
            <a:off x="-6231" y="1337656"/>
            <a:ext cx="12191999" cy="1791260"/>
          </a:xfrm>
          <a:prstGeom prst="rect">
            <a:avLst/>
          </a:prstGeom>
          <a:noFill/>
          <a:effectLst>
            <a:glow>
              <a:srgbClr val="FFA65D">
                <a:alpha val="40000"/>
              </a:srgbClr>
            </a:glow>
            <a:outerShdw blurRad="63500" dist="50800" algn="tl" rotWithShape="0">
              <a:prstClr val="black">
                <a:alpha val="40000"/>
              </a:prstClr>
            </a:outerShdw>
            <a:reflection stA="52000" endA="300"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9600" b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sx="101000" sy="101000" algn="tl" rotWithShape="0">
                    <a:prstClr val="white"/>
                  </a:outerShdw>
                </a:effectLst>
                <a:latin typeface="SVN-ARCO Typography" panose="020B0603050302020204" pitchFamily="34" charset="2"/>
              </a:rPr>
              <a:t>Đ</a:t>
            </a:r>
            <a:r>
              <a:rPr lang="en-US" sz="9600" b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sx="101000" sy="101000" algn="tl" rotWithShape="0">
                    <a:prstClr val="white"/>
                  </a:outerShdw>
                </a:effectLst>
                <a:latin typeface="SVN-ARCO Typography" panose="020B0603050302020204" pitchFamily="34" charset="2"/>
              </a:rPr>
              <a:t>Ố </a:t>
            </a:r>
            <a:r>
              <a:rPr lang="en-US" sz="9600" b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FF33"/>
                </a:solidFill>
                <a:effectLst>
                  <a:outerShdw blurRad="12700" dist="38100" dir="2700000" sx="101000" sy="101000" algn="tl" rotWithShape="0">
                    <a:prstClr val="white"/>
                  </a:outerShdw>
                </a:effectLst>
                <a:latin typeface="SVN-ARCO Typography" panose="020B0603050302020204" pitchFamily="34" charset="2"/>
              </a:rPr>
              <a:t>B</a:t>
            </a:r>
            <a:r>
              <a:rPr lang="en-US" sz="9600" b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sx="101000" sy="101000" algn="tl" rotWithShape="0">
                    <a:prstClr val="white"/>
                  </a:outerShdw>
                </a:effectLst>
                <a:latin typeface="SVN-ARCO Typography" panose="020B0603050302020204" pitchFamily="34" charset="2"/>
              </a:rPr>
              <a:t>Ạ</a:t>
            </a:r>
            <a:r>
              <a:rPr lang="en-US" sz="9600" b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sx="101000" sy="101000" algn="tl" rotWithShape="0">
                    <a:prstClr val="white"/>
                  </a:outerShdw>
                </a:effectLst>
                <a:latin typeface="SVN-ARCO Typography" panose="020B0603050302020204" pitchFamily="34" charset="2"/>
              </a:rPr>
              <a:t>N</a:t>
            </a:r>
            <a:r>
              <a:rPr lang="en-US" sz="9600" b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sx="101000" sy="101000" algn="tl" rotWithShape="0">
                    <a:prstClr val="white"/>
                  </a:outerShdw>
                </a:effectLst>
                <a:latin typeface="SVN-ARCO Typography" panose="020B0603050302020204" pitchFamily="34" charset="2"/>
              </a:rPr>
              <a:t> </a:t>
            </a:r>
            <a:endParaRPr kumimoji="0" lang="en-US" sz="9600" b="1" i="0" u="none" strike="noStrike" kern="1200" cap="none" spc="0" normalizeH="0" baseline="0" noProof="0" dirty="0">
              <a:ln w="28575">
                <a:solidFill>
                  <a:srgbClr val="002060"/>
                </a:solidFill>
                <a:prstDash val="solid"/>
              </a:ln>
              <a:solidFill>
                <a:srgbClr val="FFFF66"/>
              </a:solidFill>
              <a:effectLst>
                <a:outerShdw blurRad="12700" dist="38100" dir="2700000" sx="101000" sy="101000" algn="tl" rotWithShape="0">
                  <a:prstClr val="white"/>
                </a:outerShdw>
              </a:effectLst>
              <a:uLnTx/>
              <a:uFillTx/>
              <a:latin typeface="SVN-ARCO Typography" panose="020B0603050302020204" pitchFamily="34" charset="2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77C64FC8-856C-0999-B75A-50040F6B79D7}"/>
              </a:ext>
            </a:extLst>
          </p:cNvPr>
          <p:cNvSpPr/>
          <p:nvPr/>
        </p:nvSpPr>
        <p:spPr>
          <a:xfrm>
            <a:off x="3302759" y="3244314"/>
            <a:ext cx="8147514" cy="70788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7F66330-70DB-52A2-DF84-2360F1F337F3}"/>
              </a:ext>
            </a:extLst>
          </p:cNvPr>
          <p:cNvSpPr txBox="1"/>
          <p:nvPr/>
        </p:nvSpPr>
        <p:spPr>
          <a:xfrm>
            <a:off x="3302759" y="3275091"/>
            <a:ext cx="8147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Ước lượng thương của phép chia 273 : 90.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FA3781F-DB46-348F-7099-75ED7975C61E}"/>
              </a:ext>
            </a:extLst>
          </p:cNvPr>
          <p:cNvSpPr txBox="1"/>
          <p:nvPr/>
        </p:nvSpPr>
        <p:spPr>
          <a:xfrm>
            <a:off x="1506044" y="4296498"/>
            <a:ext cx="99442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Để chuẩn bị cho việc thực hiện phép chia này, trước hết ta phải biết cách ước lượng xem thương của phép chia bằng bao nhiêu.</a:t>
            </a:r>
            <a:endParaRPr lang="en-US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B38DE708-7B1D-CED6-7984-08B756CB5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66" y="4172299"/>
            <a:ext cx="629479" cy="791893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D0DE63BD-7797-1BC7-D26E-B0F3E74EAC90}"/>
              </a:ext>
            </a:extLst>
          </p:cNvPr>
          <p:cNvSpPr txBox="1"/>
          <p:nvPr/>
        </p:nvSpPr>
        <p:spPr>
          <a:xfrm>
            <a:off x="2094574" y="5395297"/>
            <a:ext cx="5870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u="sng">
                <a:latin typeface="Calibri" panose="020F0502020204030204" pitchFamily="34" charset="0"/>
                <a:cs typeface="Calibri" panose="020F0502020204030204" pitchFamily="34" charset="0"/>
              </a:rPr>
              <a:t>Dự đoán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800">
                <a:latin typeface="Calibri" panose="020F0502020204030204" pitchFamily="34" charset="0"/>
                <a:cs typeface="Calibri" panose="020F0502020204030204" pitchFamily="34" charset="0"/>
              </a:rPr>
              <a:t>Thương của phép chia là 3.</a:t>
            </a: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8573DA8C-372B-BC10-40A1-70D6D2581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045" y="5347422"/>
            <a:ext cx="588529" cy="578417"/>
          </a:xfrm>
          <a:prstGeom prst="rect">
            <a:avLst/>
          </a:prstGeom>
        </p:spPr>
      </p:pic>
      <p:sp>
        <p:nvSpPr>
          <p:cNvPr id="8" name="TextBox 67">
            <a:extLst>
              <a:ext uri="{FF2B5EF4-FFF2-40B4-BE49-F238E27FC236}">
                <a16:creationId xmlns:a16="http://schemas.microsoft.com/office/drawing/2014/main" id="{7CE643A0-3F21-6465-89B4-28B57DB9D31B}"/>
              </a:ext>
            </a:extLst>
          </p:cNvPr>
          <p:cNvSpPr txBox="1"/>
          <p:nvPr/>
        </p:nvSpPr>
        <p:spPr>
          <a:xfrm>
            <a:off x="-521912" y="3720475"/>
            <a:ext cx="4923947" cy="95155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ln w="9525">
                  <a:noFill/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LNTH-LuoLuoNotangYuanTi 1" pitchFamily="2" charset="-128"/>
                <a:cs typeface="LNTH-LuoLuoNotangYuanTi 1" pitchFamily="2" charset="-128"/>
              </a:rPr>
              <a:t>VÍ DỤ 1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iCiel Pony" panose="02000000000000000000" pitchFamily="2" charset="0"/>
              <a:ea typeface="LNTH-LuoLuoNotangYuanTi 1" pitchFamily="2" charset="-128"/>
              <a:cs typeface="LNTH-LuoLuoNotangYuanTi 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616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9" grpId="0" animBg="1"/>
      <p:bldP spid="10" grpId="0"/>
      <p:bldP spid="14" grpId="0"/>
      <p:bldP spid="18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53CE4F94-5A36-9B2A-270F-C03AF62C1D4D}"/>
              </a:ext>
            </a:extLst>
          </p:cNvPr>
          <p:cNvSpPr/>
          <p:nvPr/>
        </p:nvSpPr>
        <p:spPr>
          <a:xfrm>
            <a:off x="331700" y="122304"/>
            <a:ext cx="11516139" cy="6654336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77C64FC8-856C-0999-B75A-50040F6B79D7}"/>
              </a:ext>
            </a:extLst>
          </p:cNvPr>
          <p:cNvSpPr/>
          <p:nvPr/>
        </p:nvSpPr>
        <p:spPr>
          <a:xfrm>
            <a:off x="4750906" y="81360"/>
            <a:ext cx="2678485" cy="70788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7F66330-70DB-52A2-DF84-2360F1F337F3}"/>
              </a:ext>
            </a:extLst>
          </p:cNvPr>
          <p:cNvSpPr txBox="1"/>
          <p:nvPr/>
        </p:nvSpPr>
        <p:spPr>
          <a:xfrm>
            <a:off x="4756757" y="122304"/>
            <a:ext cx="2678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/>
              <a:t>273 : 90 = ?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FA3781F-DB46-348F-7099-75ED7975C61E}"/>
              </a:ext>
            </a:extLst>
          </p:cNvPr>
          <p:cNvSpPr txBox="1"/>
          <p:nvPr/>
        </p:nvSpPr>
        <p:spPr>
          <a:xfrm>
            <a:off x="1131577" y="840695"/>
            <a:ext cx="107287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Muốn biết 3 có phải là thương của phép chia 273 : 90, ta làm thế nào? </a:t>
            </a:r>
            <a:endParaRPr lang="en-US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B38DE708-7B1D-CED6-7984-08B756CB5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98" y="634590"/>
            <a:ext cx="629479" cy="791893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D0DE63BD-7797-1BC7-D26E-B0F3E74EAC90}"/>
              </a:ext>
            </a:extLst>
          </p:cNvPr>
          <p:cNvSpPr txBox="1"/>
          <p:nvPr/>
        </p:nvSpPr>
        <p:spPr>
          <a:xfrm>
            <a:off x="1720106" y="1519086"/>
            <a:ext cx="5870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Lấy 90 × 3.</a:t>
            </a: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8573DA8C-372B-BC10-40A1-70D6D2581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77" y="1471211"/>
            <a:ext cx="588529" cy="578417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55F39B07-22E5-4F0E-5257-FDD95CB49EA5}"/>
              </a:ext>
            </a:extLst>
          </p:cNvPr>
          <p:cNvSpPr txBox="1"/>
          <p:nvPr/>
        </p:nvSpPr>
        <p:spPr>
          <a:xfrm>
            <a:off x="1131578" y="2243816"/>
            <a:ext cx="10073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Nếu kết quả bằng 273 thì sao? </a:t>
            </a:r>
            <a:endParaRPr lang="en-US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F9061608-785A-7A56-6A00-F1452928B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98" y="2037711"/>
            <a:ext cx="629479" cy="791893"/>
          </a:xfrm>
          <a:prstGeom prst="rect">
            <a:avLst/>
          </a:prstGeom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7EF7AA9D-EAD4-FE09-7520-3C22AC96BBE8}"/>
              </a:ext>
            </a:extLst>
          </p:cNvPr>
          <p:cNvSpPr txBox="1"/>
          <p:nvPr/>
        </p:nvSpPr>
        <p:spPr>
          <a:xfrm>
            <a:off x="1720106" y="2922207"/>
            <a:ext cx="5870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>
                <a:latin typeface="Calibri" panose="020F0502020204030204" pitchFamily="34" charset="0"/>
                <a:cs typeface="Calibri" panose="020F0502020204030204" pitchFamily="34" charset="0"/>
              </a:rPr>
              <a:t>3 là thương, ta có phép chia hết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id="{08812E8E-514E-8706-2BDE-858084D04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77" y="2874332"/>
            <a:ext cx="588529" cy="578417"/>
          </a:xfrm>
          <a:prstGeom prst="rect">
            <a:avLst/>
          </a:prstGeom>
        </p:spPr>
      </p:pic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4CEF56C5-A022-1A8C-F29B-C6AD111668DD}"/>
              </a:ext>
            </a:extLst>
          </p:cNvPr>
          <p:cNvSpPr txBox="1"/>
          <p:nvPr/>
        </p:nvSpPr>
        <p:spPr>
          <a:xfrm>
            <a:off x="1131577" y="3676730"/>
            <a:ext cx="10073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Nếu kết quả lớn hơn 273 thì sao? </a:t>
            </a:r>
            <a:endParaRPr lang="en-US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Picture 4">
            <a:extLst>
              <a:ext uri="{FF2B5EF4-FFF2-40B4-BE49-F238E27FC236}">
                <a16:creationId xmlns:a16="http://schemas.microsoft.com/office/drawing/2014/main" id="{AF9CE4F1-43E3-9B89-BEBB-52688D6FE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97" y="3470625"/>
            <a:ext cx="629479" cy="791893"/>
          </a:xfrm>
          <a:prstGeom prst="rect">
            <a:avLst/>
          </a:prstGeom>
        </p:spPr>
      </p:pic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A66099C8-C0A9-5748-DAFA-FF0363435A09}"/>
              </a:ext>
            </a:extLst>
          </p:cNvPr>
          <p:cNvSpPr txBox="1"/>
          <p:nvPr/>
        </p:nvSpPr>
        <p:spPr>
          <a:xfrm>
            <a:off x="1720105" y="4355121"/>
            <a:ext cx="5870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>
                <a:latin typeface="Calibri" panose="020F0502020204030204" pitchFamily="34" charset="0"/>
                <a:cs typeface="Calibri" panose="020F0502020204030204" pitchFamily="34" charset="0"/>
              </a:rPr>
              <a:t>3 không là thương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3" name="Picture 6">
            <a:extLst>
              <a:ext uri="{FF2B5EF4-FFF2-40B4-BE49-F238E27FC236}">
                <a16:creationId xmlns:a16="http://schemas.microsoft.com/office/drawing/2014/main" id="{3FDDDFDC-CE1A-D459-42F0-F48E68D88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76" y="4307246"/>
            <a:ext cx="588529" cy="578417"/>
          </a:xfrm>
          <a:prstGeom prst="rect">
            <a:avLst/>
          </a:prstGeom>
        </p:spPr>
      </p:pic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9073B625-F811-9795-DC5D-C5C86D667A40}"/>
              </a:ext>
            </a:extLst>
          </p:cNvPr>
          <p:cNvSpPr txBox="1"/>
          <p:nvPr/>
        </p:nvSpPr>
        <p:spPr>
          <a:xfrm>
            <a:off x="1131576" y="5098455"/>
            <a:ext cx="10073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Nếu kết quả </a:t>
            </a: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 hơn 273 thì sao? </a:t>
            </a:r>
            <a:endParaRPr lang="en-US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" name="Picture 4">
            <a:extLst>
              <a:ext uri="{FF2B5EF4-FFF2-40B4-BE49-F238E27FC236}">
                <a16:creationId xmlns:a16="http://schemas.microsoft.com/office/drawing/2014/main" id="{9FB58BD2-9DEC-5529-D9DB-8216349EA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96" y="4892350"/>
            <a:ext cx="629479" cy="791893"/>
          </a:xfrm>
          <a:prstGeom prst="rect">
            <a:avLst/>
          </a:prstGeom>
        </p:spPr>
      </p:pic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C380AAAA-1174-AA4A-DB3B-BFE0942F5797}"/>
              </a:ext>
            </a:extLst>
          </p:cNvPr>
          <p:cNvSpPr txBox="1"/>
          <p:nvPr/>
        </p:nvSpPr>
        <p:spPr>
          <a:xfrm>
            <a:off x="1720104" y="5674085"/>
            <a:ext cx="91435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3 có thể là thương, khi đó đây là phép chia có dư, ta phải xem số dư có bé hơn số chia không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7" name="Picture 6">
            <a:extLst>
              <a:ext uri="{FF2B5EF4-FFF2-40B4-BE49-F238E27FC236}">
                <a16:creationId xmlns:a16="http://schemas.microsoft.com/office/drawing/2014/main" id="{B3722731-B9A9-536D-DC5B-7C8D1A6AA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75" y="5625326"/>
            <a:ext cx="588529" cy="57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36" grpId="0"/>
      <p:bldP spid="38" grpId="0"/>
      <p:bldP spid="40" grpId="0"/>
      <p:bldP spid="42" grpId="0"/>
      <p:bldP spid="44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sân vận động, Thảm cỏ nhân tạo, bóng đá, ảnh chụp màn hình&#10;&#10;Mô tả được tạo tự động">
            <a:extLst>
              <a:ext uri="{FF2B5EF4-FFF2-40B4-BE49-F238E27FC236}">
                <a16:creationId xmlns:a16="http://schemas.microsoft.com/office/drawing/2014/main" id="{82CFE351-F7A6-6960-D29C-8D0F5527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34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53CE4F94-5A36-9B2A-270F-C03AF62C1D4D}"/>
              </a:ext>
            </a:extLst>
          </p:cNvPr>
          <p:cNvSpPr/>
          <p:nvPr/>
        </p:nvSpPr>
        <p:spPr>
          <a:xfrm>
            <a:off x="331700" y="368490"/>
            <a:ext cx="11516139" cy="608690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77C64FC8-856C-0999-B75A-50040F6B79D7}"/>
              </a:ext>
            </a:extLst>
          </p:cNvPr>
          <p:cNvSpPr/>
          <p:nvPr/>
        </p:nvSpPr>
        <p:spPr>
          <a:xfrm>
            <a:off x="4860088" y="599975"/>
            <a:ext cx="2678485" cy="70788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7F66330-70DB-52A2-DF84-2360F1F337F3}"/>
              </a:ext>
            </a:extLst>
          </p:cNvPr>
          <p:cNvSpPr txBox="1"/>
          <p:nvPr/>
        </p:nvSpPr>
        <p:spPr>
          <a:xfrm>
            <a:off x="4865939" y="640919"/>
            <a:ext cx="2678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/>
              <a:t>273 : 90 = ?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A1EB1A2D-95BA-9C13-198E-729972BB94A0}"/>
              </a:ext>
            </a:extLst>
          </p:cNvPr>
          <p:cNvSpPr/>
          <p:nvPr/>
        </p:nvSpPr>
        <p:spPr>
          <a:xfrm>
            <a:off x="883865" y="1512493"/>
            <a:ext cx="6073449" cy="993342"/>
          </a:xfrm>
          <a:custGeom>
            <a:avLst/>
            <a:gdLst>
              <a:gd name="connsiteX0" fmla="*/ 0 w 6073449"/>
              <a:gd name="connsiteY0" fmla="*/ 165560 h 993342"/>
              <a:gd name="connsiteX1" fmla="*/ 165560 w 6073449"/>
              <a:gd name="connsiteY1" fmla="*/ 0 h 993342"/>
              <a:gd name="connsiteX2" fmla="*/ 5907889 w 6073449"/>
              <a:gd name="connsiteY2" fmla="*/ 0 h 993342"/>
              <a:gd name="connsiteX3" fmla="*/ 6073449 w 6073449"/>
              <a:gd name="connsiteY3" fmla="*/ 165560 h 993342"/>
              <a:gd name="connsiteX4" fmla="*/ 6073449 w 6073449"/>
              <a:gd name="connsiteY4" fmla="*/ 827782 h 993342"/>
              <a:gd name="connsiteX5" fmla="*/ 5907889 w 6073449"/>
              <a:gd name="connsiteY5" fmla="*/ 993342 h 993342"/>
              <a:gd name="connsiteX6" fmla="*/ 165560 w 6073449"/>
              <a:gd name="connsiteY6" fmla="*/ 993342 h 993342"/>
              <a:gd name="connsiteX7" fmla="*/ 0 w 6073449"/>
              <a:gd name="connsiteY7" fmla="*/ 827782 h 993342"/>
              <a:gd name="connsiteX8" fmla="*/ 0 w 6073449"/>
              <a:gd name="connsiteY8" fmla="*/ 165560 h 99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3449" h="993342" fill="none" extrusionOk="0">
                <a:moveTo>
                  <a:pt x="0" y="165560"/>
                </a:moveTo>
                <a:cubicBezTo>
                  <a:pt x="13753" y="78911"/>
                  <a:pt x="75864" y="-13651"/>
                  <a:pt x="165560" y="0"/>
                </a:cubicBezTo>
                <a:cubicBezTo>
                  <a:pt x="1350009" y="-42327"/>
                  <a:pt x="4375998" y="14163"/>
                  <a:pt x="5907889" y="0"/>
                </a:cubicBezTo>
                <a:cubicBezTo>
                  <a:pt x="5986830" y="2100"/>
                  <a:pt x="6076235" y="73779"/>
                  <a:pt x="6073449" y="165560"/>
                </a:cubicBezTo>
                <a:cubicBezTo>
                  <a:pt x="6122146" y="451610"/>
                  <a:pt x="6101837" y="703761"/>
                  <a:pt x="6073449" y="827782"/>
                </a:cubicBezTo>
                <a:cubicBezTo>
                  <a:pt x="6073558" y="908239"/>
                  <a:pt x="5995229" y="982515"/>
                  <a:pt x="5907889" y="993342"/>
                </a:cubicBezTo>
                <a:cubicBezTo>
                  <a:pt x="3529383" y="958858"/>
                  <a:pt x="1624844" y="973361"/>
                  <a:pt x="165560" y="993342"/>
                </a:cubicBezTo>
                <a:cubicBezTo>
                  <a:pt x="79212" y="1004539"/>
                  <a:pt x="12932" y="916493"/>
                  <a:pt x="0" y="827782"/>
                </a:cubicBezTo>
                <a:cubicBezTo>
                  <a:pt x="-46102" y="647538"/>
                  <a:pt x="43107" y="247333"/>
                  <a:pt x="0" y="165560"/>
                </a:cubicBezTo>
                <a:close/>
              </a:path>
              <a:path w="6073449" h="993342" stroke="0" extrusionOk="0">
                <a:moveTo>
                  <a:pt x="0" y="165560"/>
                </a:moveTo>
                <a:cubicBezTo>
                  <a:pt x="7312" y="69913"/>
                  <a:pt x="65596" y="-15815"/>
                  <a:pt x="165560" y="0"/>
                </a:cubicBezTo>
                <a:cubicBezTo>
                  <a:pt x="2877208" y="164003"/>
                  <a:pt x="4534495" y="15230"/>
                  <a:pt x="5907889" y="0"/>
                </a:cubicBezTo>
                <a:cubicBezTo>
                  <a:pt x="6006161" y="-2855"/>
                  <a:pt x="6083577" y="62092"/>
                  <a:pt x="6073449" y="165560"/>
                </a:cubicBezTo>
                <a:cubicBezTo>
                  <a:pt x="6063134" y="352290"/>
                  <a:pt x="6024081" y="594759"/>
                  <a:pt x="6073449" y="827782"/>
                </a:cubicBezTo>
                <a:cubicBezTo>
                  <a:pt x="6082680" y="920794"/>
                  <a:pt x="6002913" y="998293"/>
                  <a:pt x="5907889" y="993342"/>
                </a:cubicBezTo>
                <a:cubicBezTo>
                  <a:pt x="3281457" y="1104030"/>
                  <a:pt x="990649" y="868235"/>
                  <a:pt x="165560" y="993342"/>
                </a:cubicBezTo>
                <a:cubicBezTo>
                  <a:pt x="80348" y="982407"/>
                  <a:pt x="-2914" y="923469"/>
                  <a:pt x="0" y="827782"/>
                </a:cubicBezTo>
                <a:cubicBezTo>
                  <a:pt x="-40867" y="656839"/>
                  <a:pt x="56264" y="358135"/>
                  <a:pt x="0" y="16556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2796653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A8DF5B7-70E4-B537-F86C-339FD1229091}"/>
              </a:ext>
            </a:extLst>
          </p:cNvPr>
          <p:cNvSpPr txBox="1"/>
          <p:nvPr/>
        </p:nvSpPr>
        <p:spPr>
          <a:xfrm>
            <a:off x="1930428" y="1685998"/>
            <a:ext cx="48800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>
                <a:latin typeface="Calibri" panose="020F0502020204030204" pitchFamily="34" charset="0"/>
                <a:cs typeface="Calibri" panose="020F0502020204030204" pitchFamily="34" charset="0"/>
              </a:rPr>
              <a:t>Hãy thử với thương là 3: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C15B8FF-5756-CF24-1404-BBE430397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241" y="1512493"/>
            <a:ext cx="726179" cy="91354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F80A7A1-D1B3-3340-C1EE-A211162560F3}"/>
              </a:ext>
            </a:extLst>
          </p:cNvPr>
          <p:cNvSpPr txBox="1"/>
          <p:nvPr/>
        </p:nvSpPr>
        <p:spPr>
          <a:xfrm>
            <a:off x="2419344" y="2753150"/>
            <a:ext cx="7353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>
                <a:latin typeface="Calibri" panose="020F0502020204030204" pitchFamily="34" charset="0"/>
                <a:cs typeface="Calibri" panose="020F0502020204030204" pitchFamily="34" charset="0"/>
              </a:rPr>
              <a:t>90 × 3 = 270</a:t>
            </a:r>
            <a:r>
              <a:rPr lang="fr-FR" sz="3600">
                <a:latin typeface="Calibri" panose="020F0502020204030204" pitchFamily="34" charset="0"/>
                <a:cs typeface="Calibri" panose="020F0502020204030204" pitchFamily="34" charset="0"/>
              </a:rPr>
              <a:t>; 270 &lt; 273 </a:t>
            </a:r>
            <a:r>
              <a:rPr lang="fr-FR" sz="3600" i="1">
                <a:latin typeface="Calibri" panose="020F0502020204030204" pitchFamily="34" charset="0"/>
                <a:cs typeface="Calibri" panose="020F0502020204030204" pitchFamily="34" charset="0"/>
              </a:rPr>
              <a:t>(3 là thương)</a:t>
            </a:r>
            <a:endParaRPr lang="vi-VN" sz="36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75475A4-6A05-CE4B-DB16-51F07207C7AB}"/>
              </a:ext>
            </a:extLst>
          </p:cNvPr>
          <p:cNvSpPr txBox="1"/>
          <p:nvPr/>
        </p:nvSpPr>
        <p:spPr>
          <a:xfrm>
            <a:off x="2583117" y="3546824"/>
            <a:ext cx="7959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Vậy thương của phép chia 273 : 90 là 3.</a:t>
            </a:r>
            <a:endParaRPr lang="vi-VN" sz="36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ũi tên: Phải 15">
            <a:extLst>
              <a:ext uri="{FF2B5EF4-FFF2-40B4-BE49-F238E27FC236}">
                <a16:creationId xmlns:a16="http://schemas.microsoft.com/office/drawing/2014/main" id="{4754D079-6FF7-EFDF-C8B9-BBF35A834A17}"/>
              </a:ext>
            </a:extLst>
          </p:cNvPr>
          <p:cNvSpPr/>
          <p:nvPr/>
        </p:nvSpPr>
        <p:spPr>
          <a:xfrm>
            <a:off x="1815876" y="3594867"/>
            <a:ext cx="679847" cy="548174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cô giáo">
            <a:extLst>
              <a:ext uri="{FF2B5EF4-FFF2-40B4-BE49-F238E27FC236}">
                <a16:creationId xmlns:a16="http://schemas.microsoft.com/office/drawing/2014/main" id="{2314F116-0A30-AF1E-3CC3-7AB92A4C1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14021" y="4274290"/>
            <a:ext cx="2551495" cy="2583710"/>
          </a:xfrm>
          <a:prstGeom prst="rect">
            <a:avLst/>
          </a:prstGeom>
          <a:effectLst>
            <a:innerShdw blurRad="63500" dist="38100" dir="18900000">
              <a:schemeClr val="tx1">
                <a:lumMod val="65000"/>
                <a:lumOff val="35000"/>
                <a:alpha val="50000"/>
              </a:schemeClr>
            </a:innerShdw>
          </a:effectLst>
        </p:spPr>
      </p:pic>
    </p:spTree>
    <p:extLst>
      <p:ext uri="{BB962C8B-B14F-4D97-AF65-F5344CB8AC3E}">
        <p14:creationId xmlns:p14="http://schemas.microsoft.com/office/powerpoint/2010/main" val="249377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/>
      <p:bldP spid="13" grpId="0"/>
      <p:bldP spid="16" grpId="0" animBg="1"/>
    </p:bldLst>
  </p:timing>
</p:sld>
</file>

<file path=ppt/theme/theme1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1877</TotalTime>
  <Words>1848</Words>
  <Application>Microsoft Macintosh PowerPoint</Application>
  <PresentationFormat>Widescreen</PresentationFormat>
  <Paragraphs>234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SVN-Hole Hearted</vt:lpstr>
      <vt:lpstr>Times New Roman</vt:lpstr>
      <vt:lpstr>Arial</vt:lpstr>
      <vt:lpstr>UVN Banh Mi</vt:lpstr>
      <vt:lpstr>#9Slide05 Phobia</vt:lpstr>
      <vt:lpstr>#9Slide07 SVNBeachwood Sans</vt:lpstr>
      <vt:lpstr>UTM Mother</vt:lpstr>
      <vt:lpstr>SVN-Shintia Script</vt:lpstr>
      <vt:lpstr>UTM Edwardian</vt:lpstr>
      <vt:lpstr>SVN-ARCO Typography</vt:lpstr>
      <vt:lpstr>LNTH-LuoLuoNotangYuanTi 1</vt:lpstr>
      <vt:lpstr>iCiel Pony</vt:lpstr>
      <vt:lpstr>Calibri Light</vt:lpstr>
      <vt:lpstr>Calibri</vt:lpstr>
      <vt:lpstr>1_Chủ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/>
  <dc:description>9Slide.vn</dc:description>
  <cp:lastModifiedBy>Mai Nguyen</cp:lastModifiedBy>
  <cp:revision>6</cp:revision>
  <dcterms:created xsi:type="dcterms:W3CDTF">2023-11-30T00:24:17Z</dcterms:created>
  <dcterms:modified xsi:type="dcterms:W3CDTF">2024-01-20T15:20:13Z</dcterms:modified>
  <cp:category>9Slide.vn</cp:category>
</cp:coreProperties>
</file>